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4" r:id="rId2"/>
  </p:sldMasterIdLst>
  <p:notesMasterIdLst>
    <p:notesMasterId r:id="rId43"/>
  </p:notesMasterIdLst>
  <p:sldIdLst>
    <p:sldId id="256" r:id="rId3"/>
    <p:sldId id="363" r:id="rId4"/>
    <p:sldId id="321" r:id="rId5"/>
    <p:sldId id="336" r:id="rId6"/>
    <p:sldId id="337" r:id="rId7"/>
    <p:sldId id="339" r:id="rId8"/>
    <p:sldId id="309" r:id="rId9"/>
    <p:sldId id="349" r:id="rId10"/>
    <p:sldId id="350" r:id="rId11"/>
    <p:sldId id="259" r:id="rId12"/>
    <p:sldId id="369" r:id="rId13"/>
    <p:sldId id="374" r:id="rId14"/>
    <p:sldId id="362" r:id="rId15"/>
    <p:sldId id="303" r:id="rId16"/>
    <p:sldId id="289" r:id="rId17"/>
    <p:sldId id="310" r:id="rId18"/>
    <p:sldId id="264" r:id="rId19"/>
    <p:sldId id="327" r:id="rId20"/>
    <p:sldId id="375" r:id="rId21"/>
    <p:sldId id="364" r:id="rId22"/>
    <p:sldId id="373" r:id="rId23"/>
    <p:sldId id="365" r:id="rId24"/>
    <p:sldId id="341" r:id="rId25"/>
    <p:sldId id="311" r:id="rId26"/>
    <p:sldId id="322" r:id="rId27"/>
    <p:sldId id="312" r:id="rId28"/>
    <p:sldId id="330" r:id="rId29"/>
    <p:sldId id="367" r:id="rId30"/>
    <p:sldId id="376" r:id="rId31"/>
    <p:sldId id="277" r:id="rId32"/>
    <p:sldId id="272" r:id="rId33"/>
    <p:sldId id="279" r:id="rId34"/>
    <p:sldId id="354" r:id="rId35"/>
    <p:sldId id="324" r:id="rId36"/>
    <p:sldId id="280" r:id="rId37"/>
    <p:sldId id="372" r:id="rId38"/>
    <p:sldId id="370" r:id="rId39"/>
    <p:sldId id="300" r:id="rId40"/>
    <p:sldId id="326" r:id="rId41"/>
    <p:sldId id="377"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autoAdjust="0"/>
    <p:restoredTop sz="70018" autoAdjust="0"/>
  </p:normalViewPr>
  <p:slideViewPr>
    <p:cSldViewPr>
      <p:cViewPr varScale="1">
        <p:scale>
          <a:sx n="40" d="100"/>
          <a:sy n="40" d="100"/>
        </p:scale>
        <p:origin x="54" y="30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07/10/2022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p>
          <a:p>
            <a:endParaRPr lang="fr-FR" baseline="0" dirty="0" smtClean="0"/>
          </a:p>
          <a:p>
            <a:r>
              <a:rPr lang="fr-FR" baseline="0" dirty="0" smtClean="0"/>
              <a:t>But du cours : voir l’essentiel pour notre usage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fichier importé est une couche,</a:t>
            </a:r>
            <a:r>
              <a:rPr lang="fr-FR" baseline="0" dirty="0" smtClean="0"/>
              <a:t> </a:t>
            </a:r>
            <a:r>
              <a:rPr lang="fr-FR" dirty="0" smtClean="0"/>
              <a:t>Les couches se superposent</a:t>
            </a:r>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GlobalMapper</a:t>
            </a:r>
            <a:r>
              <a:rPr lang="fr-FR" dirty="0" smtClean="0"/>
              <a:t> détecte la projection d’un</a:t>
            </a:r>
            <a:r>
              <a:rPr lang="fr-FR" baseline="0" dirty="0" smtClean="0"/>
              <a:t> fichier quand c’est possible.</a:t>
            </a:r>
          </a:p>
          <a:p>
            <a:r>
              <a:rPr lang="fr-FR" baseline="0" dirty="0" smtClean="0"/>
              <a:t>Sinon, il demande à l’utilisateur de choisir une projection.</a:t>
            </a:r>
          </a:p>
          <a:p>
            <a:endParaRPr lang="fr-FR" baseline="0" dirty="0" smtClean="0"/>
          </a:p>
          <a:p>
            <a:r>
              <a:rPr lang="fr-FR" baseline="0" dirty="0" smtClean="0"/>
              <a:t>On ne peut pas mettre une projection au hasard sans s’attendre à des anomalies.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11</a:t>
            </a:fld>
            <a:endParaRPr lang="fr-FR"/>
          </a:p>
        </p:txBody>
      </p:sp>
    </p:spTree>
    <p:extLst>
      <p:ext uri="{BB962C8B-B14F-4D97-AF65-F5344CB8AC3E}">
        <p14:creationId xmlns:p14="http://schemas.microsoft.com/office/powerpoint/2010/main" val="40246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La projection actuelle = la </a:t>
            </a:r>
            <a:r>
              <a:rPr lang="fr-FR" dirty="0" err="1" smtClean="0"/>
              <a:t>carto</a:t>
            </a:r>
            <a:r>
              <a:rPr lang="fr-FR" dirty="0" smtClean="0"/>
              <a:t> affiche ou par défaut en géographique</a:t>
            </a:r>
            <a:r>
              <a:rPr lang="fr-FR" baseline="0" dirty="0" smtClean="0"/>
              <a:t>.</a:t>
            </a:r>
          </a:p>
          <a:p>
            <a:r>
              <a:rPr lang="fr-FR" baseline="0" dirty="0" smtClean="0"/>
              <a:t>En géographique, faire attention au format DMS/</a:t>
            </a:r>
            <a:r>
              <a:rPr lang="fr-FR" baseline="0" dirty="0" err="1" smtClean="0"/>
              <a:t>dd.ddd</a:t>
            </a:r>
            <a:endParaRPr lang="fr-FR" baseline="0" dirty="0" smtClean="0"/>
          </a:p>
          <a:p>
            <a:r>
              <a:rPr lang="fr-FR" baseline="0" dirty="0" smtClean="0"/>
              <a:t>DMS, indiquer NS/EW, </a:t>
            </a:r>
            <a:r>
              <a:rPr lang="fr-FR" baseline="0" dirty="0" err="1" smtClean="0"/>
              <a:t>dd.ddd</a:t>
            </a:r>
            <a:r>
              <a:rPr lang="fr-FR" baseline="0" dirty="0" smtClean="0"/>
              <a:t> indiquer +/-</a:t>
            </a:r>
          </a:p>
          <a:p>
            <a:endParaRPr lang="fr-FR" baseline="0" dirty="0" smtClean="0"/>
          </a:p>
          <a:p>
            <a:r>
              <a:rPr lang="fr-FR" baseline="0" dirty="0" smtClean="0"/>
              <a:t>Privilégier MGRS et géographique : moins de confusion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3278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Comportement de l’application/interface</a:t>
            </a:r>
          </a:p>
          <a:p>
            <a:pPr marL="171450" indent="-171450">
              <a:buFontTx/>
              <a:buChar char="-"/>
            </a:pPr>
            <a:r>
              <a:rPr lang="fr-FR" baseline="0" dirty="0" smtClean="0"/>
              <a:t>Calcul des distances et angles</a:t>
            </a:r>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SCAN/alsace2.tif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r>
              <a:rPr lang="fr-FR" baseline="0" dirty="0" smtClean="0"/>
              <a:t>2) Faire glisser le fichier VECTEURS/</a:t>
            </a:r>
            <a:r>
              <a:rPr lang="fr-FR" baseline="0" dirty="0" err="1" smtClean="0"/>
              <a:t>villes_ouest.kmz</a:t>
            </a:r>
            <a:endParaRPr lang="fr-FR" baseline="0" dirty="0" smtClean="0"/>
          </a:p>
          <a:p>
            <a:endParaRPr lang="fr-FR" baseline="0" dirty="0" smtClean="0"/>
          </a:p>
          <a:p>
            <a:r>
              <a:rPr lang="fr-FR" baseline="0" dirty="0" smtClean="0"/>
              <a:t>3) fichier -&gt; ouvrir tous les fichiers dans une arborescence :</a:t>
            </a:r>
          </a:p>
          <a:p>
            <a:r>
              <a:rPr lang="fr-FR" baseline="0" dirty="0" smtClean="0"/>
              <a:t>- définir l’extension sur *.* ou *.dt1</a:t>
            </a:r>
          </a:p>
          <a:p>
            <a:endParaRPr lang="fr-FR" baseline="0" dirty="0" smtClean="0"/>
          </a:p>
          <a:p>
            <a:r>
              <a:rPr lang="fr-FR" baseline="0" dirty="0" smtClean="0"/>
              <a:t>DTED : </a:t>
            </a:r>
            <a:r>
              <a:rPr lang="fr-FR" baseline="0" dirty="0" err="1" smtClean="0"/>
              <a:t>carto</a:t>
            </a:r>
            <a:r>
              <a:rPr lang="fr-FR" baseline="0" dirty="0" smtClean="0"/>
              <a:t> en tuiles. Les fichiers </a:t>
            </a:r>
            <a:r>
              <a:rPr lang="fr-FR" baseline="0" dirty="0" err="1" smtClean="0"/>
              <a:t>carto</a:t>
            </a:r>
            <a:r>
              <a:rPr lang="fr-FR" baseline="0" dirty="0" smtClean="0"/>
              <a:t> sont souvent découpées en tuiles, des fichiers plus petits et légers, facilement manipulable par certains systèmes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SAT/coupeJP2.tif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VECTEURS/</a:t>
            </a:r>
            <a:r>
              <a:rPr lang="fr-FR" baseline="0" dirty="0" err="1" smtClean="0"/>
              <a:t>villes_alsace.kmz</a:t>
            </a: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Ordre logique :</a:t>
            </a:r>
          </a:p>
          <a:p>
            <a:pPr marL="171450" indent="-171450">
              <a:buFontTx/>
              <a:buChar char="-"/>
            </a:pPr>
            <a:r>
              <a:rPr lang="fr-FR" baseline="0" dirty="0" smtClean="0"/>
              <a:t>DTED</a:t>
            </a:r>
          </a:p>
          <a:p>
            <a:pPr marL="171450" indent="-171450">
              <a:buFontTx/>
              <a:buChar char="-"/>
            </a:pPr>
            <a:r>
              <a:rPr lang="fr-FR" baseline="0" dirty="0" err="1" smtClean="0"/>
              <a:t>Carto</a:t>
            </a:r>
            <a:r>
              <a:rPr lang="fr-FR" baseline="0" dirty="0" smtClean="0"/>
              <a:t> (SCAN, SAT)</a:t>
            </a:r>
          </a:p>
          <a:p>
            <a:pPr marL="171450" indent="-171450">
              <a:buFontTx/>
              <a:buChar char="-"/>
            </a:pPr>
            <a:r>
              <a:rPr lang="fr-FR" baseline="0" dirty="0" smtClean="0"/>
              <a:t>Vecteurs</a:t>
            </a:r>
          </a:p>
          <a:p>
            <a:pPr marL="171450" indent="-171450">
              <a:buFontTx/>
              <a:buChar char="-"/>
            </a:pPr>
            <a:endParaRPr lang="fr-FR" baseline="0" dirty="0" smtClean="0"/>
          </a:p>
          <a:p>
            <a:pPr marL="0" indent="0">
              <a:buFontTx/>
              <a:buNone/>
            </a:pPr>
            <a:r>
              <a:rPr lang="fr-FR" dirty="0" smtClean="0"/>
              <a:t>2) Sélectionner plusieurs couches</a:t>
            </a:r>
          </a:p>
          <a:p>
            <a:pPr marL="171450" indent="-171450">
              <a:buFontTx/>
              <a:buChar char="-"/>
            </a:pPr>
            <a:r>
              <a:rPr lang="fr-FR" baseline="0" dirty="0" smtClean="0"/>
              <a:t>Clic droit -&gt; GROUP</a:t>
            </a:r>
          </a:p>
          <a:p>
            <a:pPr marL="171450" indent="-171450">
              <a:buFontTx/>
              <a:buChar char="-"/>
            </a:pPr>
            <a:r>
              <a:rPr lang="fr-FR" baseline="0" dirty="0" smtClean="0"/>
              <a:t>Nommer le groupe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65752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But du cours : </a:t>
            </a:r>
          </a:p>
          <a:p>
            <a:pPr marL="171450" indent="-171450">
              <a:buFontTx/>
              <a:buChar char="-"/>
            </a:pPr>
            <a:r>
              <a:rPr lang="fr-FR" dirty="0" smtClean="0"/>
              <a:t>Introduction à</a:t>
            </a:r>
            <a:r>
              <a:rPr lang="fr-FR" baseline="0" dirty="0" smtClean="0"/>
              <a:t> l’outil</a:t>
            </a:r>
          </a:p>
          <a:p>
            <a:pPr marL="171450" indent="-171450">
              <a:buFontTx/>
              <a:buChar char="-"/>
            </a:pPr>
            <a:r>
              <a:rPr lang="fr-FR" baseline="0" dirty="0" smtClean="0"/>
              <a:t>Connaître l’essentiel pour les besoins OPS</a:t>
            </a:r>
          </a:p>
          <a:p>
            <a:endParaRPr lang="fr-FR" baseline="0" dirty="0" smtClean="0"/>
          </a:p>
          <a:p>
            <a:r>
              <a:rPr lang="fr-FR" dirty="0" smtClean="0"/>
              <a:t>Partie théorique</a:t>
            </a:r>
          </a:p>
          <a:p>
            <a:pPr marL="171450" indent="-171450">
              <a:buFontTx/>
              <a:buChar char="-"/>
            </a:pPr>
            <a:r>
              <a:rPr lang="fr-FR" dirty="0" smtClean="0"/>
              <a:t>Présentation générale</a:t>
            </a:r>
          </a:p>
          <a:p>
            <a:pPr marL="171450" indent="-171450">
              <a:buFontTx/>
              <a:buChar char="-"/>
            </a:pPr>
            <a:r>
              <a:rPr lang="fr-FR" dirty="0" smtClean="0"/>
              <a:t>Exemple d’utilisations</a:t>
            </a:r>
          </a:p>
          <a:p>
            <a:pPr marL="171450" indent="-171450">
              <a:buFontTx/>
              <a:buChar char="-"/>
            </a:pPr>
            <a:r>
              <a:rPr lang="fr-FR" dirty="0" smtClean="0"/>
              <a:t>Principes de </a:t>
            </a:r>
            <a:r>
              <a:rPr lang="fr-FR" dirty="0" err="1" smtClean="0"/>
              <a:t>carto</a:t>
            </a:r>
            <a:endParaRPr lang="fr-FR" dirty="0" smtClean="0"/>
          </a:p>
          <a:p>
            <a:pPr marL="0" indent="0">
              <a:buFontTx/>
              <a:buNone/>
            </a:pPr>
            <a:endParaRPr lang="fr-FR" baseline="0" dirty="0" smtClean="0"/>
          </a:p>
          <a:p>
            <a:r>
              <a:rPr lang="fr-FR" baseline="0" dirty="0" smtClean="0"/>
              <a:t>Partie pratique</a:t>
            </a:r>
          </a:p>
          <a:p>
            <a:pPr marL="171450" indent="-171450">
              <a:buFontTx/>
              <a:buChar char="-"/>
            </a:pPr>
            <a:r>
              <a:rPr lang="fr-FR" baseline="0" dirty="0" smtClean="0"/>
              <a:t>Importation et exportation</a:t>
            </a:r>
          </a:p>
          <a:p>
            <a:pPr marL="171450" indent="-171450">
              <a:buFontTx/>
              <a:buChar char="-"/>
            </a:pPr>
            <a:r>
              <a:rPr lang="fr-FR" baseline="0" dirty="0" smtClean="0"/>
              <a:t>Création et modification des vecteurs</a:t>
            </a:r>
          </a:p>
          <a:p>
            <a:pPr marL="171450" indent="-171450">
              <a:buFontTx/>
              <a:buChar char="-"/>
            </a:pPr>
            <a:r>
              <a:rPr lang="fr-FR" baseline="0" dirty="0" smtClean="0"/>
              <a:t>Relief</a:t>
            </a:r>
          </a:p>
          <a:p>
            <a:pPr marL="171450" indent="-171450">
              <a:buFontTx/>
              <a:buChar char="-"/>
            </a:pPr>
            <a:r>
              <a:rPr lang="fr-FR" baseline="0" dirty="0" smtClean="0"/>
              <a:t>Symbole personnalisé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err="1" smtClean="0"/>
              <a:t>Search</a:t>
            </a:r>
            <a:r>
              <a:rPr lang="fr-FR" baseline="0" dirty="0" smtClean="0"/>
              <a:t> -&gt; </a:t>
            </a:r>
            <a:r>
              <a:rPr lang="fr-FR" baseline="0" dirty="0" err="1" smtClean="0"/>
              <a:t>Search</a:t>
            </a:r>
            <a:r>
              <a:rPr lang="fr-FR" baseline="0" dirty="0" smtClean="0"/>
              <a:t> by </a:t>
            </a:r>
            <a:r>
              <a:rPr lang="fr-FR" baseline="0" dirty="0" err="1" smtClean="0"/>
              <a:t>name</a:t>
            </a:r>
            <a:endParaRPr lang="fr-FR" baseline="0" dirty="0" smtClean="0"/>
          </a:p>
          <a:p>
            <a:pPr marL="228600" indent="-228600">
              <a:buAutoNum type="arabicParenR"/>
            </a:pPr>
            <a:endParaRPr lang="fr-FR" baseline="0" dirty="0" smtClean="0"/>
          </a:p>
          <a:p>
            <a:r>
              <a:rPr lang="fr-FR" baseline="0" dirty="0" smtClean="0"/>
              <a:t>2) Sur la couche </a:t>
            </a:r>
            <a:r>
              <a:rPr lang="fr-FR" baseline="0" dirty="0" err="1" smtClean="0"/>
              <a:t>villes_ouest</a:t>
            </a:r>
            <a:r>
              <a:rPr lang="fr-FR" baseline="0" dirty="0" smtClean="0"/>
              <a:t> : clic droit -&gt; ZOOM TO</a:t>
            </a:r>
          </a:p>
          <a:p>
            <a:endParaRPr lang="fr-FR" baseline="0" dirty="0" smtClean="0"/>
          </a:p>
          <a:p>
            <a:r>
              <a:rPr lang="fr-FR" baseline="0" dirty="0" smtClean="0"/>
              <a:t>3)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endParaRPr lang="fr-FR" baseline="0" dirty="0" smtClean="0"/>
          </a:p>
          <a:p>
            <a:endParaRPr lang="fr-FR" baseline="0" dirty="0" smtClean="0"/>
          </a:p>
          <a:p>
            <a:pPr marL="171450" indent="-171450">
              <a:buFontTx/>
              <a:buChar char="-"/>
            </a:pPr>
            <a:r>
              <a:rPr lang="fr-FR" baseline="0" dirty="0" smtClean="0"/>
              <a:t>On peut utiliser </a:t>
            </a:r>
            <a:r>
              <a:rPr lang="fr-FR" b="1" baseline="0" dirty="0" smtClean="0"/>
              <a:t>*</a:t>
            </a:r>
            <a:r>
              <a:rPr lang="fr-FR" baseline="0" dirty="0" smtClean="0"/>
              <a:t> comme joker dans la recherche</a:t>
            </a:r>
          </a:p>
          <a:p>
            <a:pPr marL="171450" indent="-171450">
              <a:buFontTx/>
              <a:buChar char="-"/>
            </a:pPr>
            <a:r>
              <a:rPr lang="fr-FR" baseline="0" dirty="0" smtClean="0"/>
              <a:t>Avec l’outil mesure, </a:t>
            </a:r>
            <a:r>
              <a:rPr lang="fr-FR" baseline="0" dirty="0" err="1" smtClean="0"/>
              <a:t>globalMapper</a:t>
            </a:r>
            <a:r>
              <a:rPr lang="fr-FR" baseline="0" dirty="0" smtClean="0"/>
              <a:t> « accroche » les vecteurs. Maintenir ALT pour désactiver temporairement</a:t>
            </a:r>
          </a:p>
          <a:p>
            <a:pPr marL="171450" indent="-171450">
              <a:buFontTx/>
              <a:buChar char="-"/>
            </a:pPr>
            <a:r>
              <a:rPr lang="fr-FR" baseline="0" dirty="0" smtClean="0"/>
              <a:t>Les mesures s’affichent en bas à gauche, et GM indique le nom du point sur lequel on est.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Fusion</a:t>
            </a:r>
          </a:p>
          <a:p>
            <a:pPr marL="685800" lvl="1" indent="-228600">
              <a:buAutoNum type="arabicParenR"/>
            </a:pPr>
            <a:r>
              <a:rPr lang="fr-FR" baseline="0" dirty="0" smtClean="0"/>
              <a:t>Sélectionner 2 ou + couches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Choisir un format (KMZ)</a:t>
            </a:r>
          </a:p>
          <a:p>
            <a:pPr marL="685800" lvl="1" indent="-228600">
              <a:buAutoNum type="arabicParenR"/>
            </a:pPr>
            <a:r>
              <a:rPr lang="fr-FR" baseline="0" dirty="0" smtClean="0"/>
              <a:t>Valider : les couches sélectionnées se retrouvent dans un même fichier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 Faire glisser la coupe Munster</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Tout masquer sauf la coupe Munster et coupeJP2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3) Enregistrer l’espace de travail : icone sauvegarder ou fichier -&gt; sauvegarder l’espace de travail (sous)</a:t>
            </a:r>
          </a:p>
          <a:p>
            <a:endParaRPr lang="fr-FR" baseline="0" dirty="0" smtClean="0"/>
          </a:p>
          <a:p>
            <a:r>
              <a:rPr lang="fr-FR" baseline="0" dirty="0" smtClean="0"/>
              <a:t>La vue d’ensemble affiche tous les éléments chargés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Créer un rectangle,</a:t>
            </a:r>
            <a:r>
              <a:rPr lang="fr-FR" baseline="0" dirty="0" smtClean="0"/>
              <a:t> avec fond/bordure personnalisé</a:t>
            </a:r>
          </a:p>
          <a:p>
            <a:endParaRPr lang="fr-FR" baseline="0" dirty="0" smtClean="0"/>
          </a:p>
          <a:p>
            <a:r>
              <a:rPr lang="fr-FR" baseline="0" dirty="0" smtClean="0"/>
              <a:t>2)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lvl="0" indent="0">
              <a:buFontTx/>
              <a:buNone/>
            </a:pPr>
            <a:r>
              <a:rPr lang="fr-FR" baseline="0" dirty="0" smtClean="0"/>
              <a:t>3) Tracer une ligne et placer les deux points</a:t>
            </a:r>
          </a:p>
          <a:p>
            <a:pPr marL="228600" lvl="0" indent="-228600">
              <a:buFontTx/>
              <a:buAutoNum type="arabicParen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4) Exporter : clic droit -&gt; EXPORTER -&gt; GPX</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Exporter en GMP</a:t>
            </a:r>
          </a:p>
          <a:p>
            <a:pPr marL="685800" lvl="1" indent="-228600">
              <a:buFontTx/>
              <a:buAutoNum type="arabicParenR"/>
            </a:pPr>
            <a:r>
              <a:rPr lang="fr-FR" baseline="0" dirty="0" smtClean="0"/>
              <a:t>Sélectionner les couches</a:t>
            </a:r>
          </a:p>
          <a:p>
            <a:pPr marL="685800" lvl="1" indent="-228600">
              <a:buFontTx/>
              <a:buAutoNum type="arabicParenR"/>
            </a:pPr>
            <a:r>
              <a:rPr lang="fr-FR" baseline="0" dirty="0" smtClean="0"/>
              <a:t>Clic droit -&gt; LAYER -&gt; EXPORT</a:t>
            </a:r>
          </a:p>
          <a:p>
            <a:pPr marL="228600" indent="-228600">
              <a:buFontTx/>
              <a:buAutoNum type="arabicParenR"/>
            </a:pPr>
            <a:endParaRPr lang="fr-FR" baseline="0" dirty="0" smtClean="0"/>
          </a:p>
          <a:p>
            <a:pPr marL="228600" indent="-228600">
              <a:buFontTx/>
              <a:buAutoNum type="arabicParenR"/>
            </a:pPr>
            <a:r>
              <a:rPr lang="fr-FR" baseline="0" dirty="0" smtClean="0"/>
              <a:t>Afficher les vecteurs supprimés</a:t>
            </a:r>
          </a:p>
          <a:p>
            <a:pPr marL="685800" lvl="1" indent="-228600">
              <a:buFontTx/>
              <a:buAutoNum type="arabicParenR"/>
            </a:pPr>
            <a:r>
              <a:rPr lang="fr-FR" baseline="0" dirty="0" smtClean="0"/>
              <a:t>Numériseur -&gt; clic droit -&gt; OPTIONS -&gt; </a:t>
            </a:r>
            <a:r>
              <a:rPr lang="fr-FR" baseline="0" dirty="0" err="1" smtClean="0"/>
              <a:t>Render</a:t>
            </a:r>
            <a:r>
              <a:rPr lang="fr-FR" baseline="0" dirty="0" smtClean="0"/>
              <a:t> </a:t>
            </a:r>
            <a:r>
              <a:rPr lang="fr-FR" baseline="0" dirty="0" err="1" smtClean="0"/>
              <a:t>deleted</a:t>
            </a:r>
            <a:r>
              <a:rPr lang="fr-FR" baseline="0" dirty="0" smtClean="0"/>
              <a:t> </a:t>
            </a:r>
            <a:r>
              <a:rPr lang="fr-FR" baseline="0" dirty="0" err="1" smtClean="0"/>
              <a:t>features</a:t>
            </a:r>
            <a:endParaRPr lang="fr-FR" baseline="0" dirty="0" smtClean="0"/>
          </a:p>
          <a:p>
            <a:pPr marL="685800" lvl="1" indent="-228600">
              <a:buFontTx/>
              <a:buAutoNum type="arabicParenR"/>
            </a:pPr>
            <a:r>
              <a:rPr lang="fr-FR" baseline="0" dirty="0" smtClean="0"/>
              <a:t>Ou Ctrl </a:t>
            </a:r>
            <a:r>
              <a:rPr lang="fr-FR" baseline="0" smtClean="0"/>
              <a:t>+ Shift + D</a:t>
            </a:r>
            <a:endParaRPr lang="fr-FR" baseline="0" dirty="0" smtClean="0"/>
          </a:p>
          <a:p>
            <a:pPr marL="22860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329947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a:p>
            <a:r>
              <a:rPr lang="fr-FR" baseline="0" dirty="0" smtClean="0"/>
              <a:t>3) </a:t>
            </a:r>
            <a:r>
              <a:rPr lang="fr-FR" baseline="0" dirty="0" err="1" smtClean="0"/>
              <a:t>Intervisibilité</a:t>
            </a:r>
            <a:endParaRPr lang="fr-FR" baseline="0" dirty="0" smtClean="0"/>
          </a:p>
          <a:p>
            <a:pPr marL="171450" indent="-171450">
              <a:buFontTx/>
              <a:buChar char="-"/>
            </a:pPr>
            <a:r>
              <a:rPr lang="fr-FR" baseline="0" dirty="0" smtClean="0"/>
              <a:t>Avec le numériseur, clic droit -&gt; </a:t>
            </a:r>
            <a:r>
              <a:rPr lang="fr-FR" baseline="0" dirty="0" err="1" smtClean="0"/>
              <a:t>Create</a:t>
            </a:r>
            <a:r>
              <a:rPr lang="fr-FR" baseline="0" dirty="0" smtClean="0"/>
              <a:t> Point </a:t>
            </a:r>
            <a:r>
              <a:rPr lang="fr-FR" baseline="0" dirty="0" err="1" smtClean="0"/>
              <a:t>Feature</a:t>
            </a:r>
            <a:r>
              <a:rPr lang="fr-FR" baseline="0" dirty="0" smtClean="0"/>
              <a:t> -&gt; Point </a:t>
            </a:r>
            <a:r>
              <a:rPr lang="fr-FR" baseline="0" dirty="0" err="1" smtClean="0"/>
              <a:t>at</a:t>
            </a:r>
            <a:r>
              <a:rPr lang="fr-FR" baseline="0" dirty="0" smtClean="0"/>
              <a:t> Pos</a:t>
            </a:r>
          </a:p>
          <a:p>
            <a:pPr marL="171450" indent="-171450">
              <a:buFontTx/>
              <a:buChar char="-"/>
            </a:pPr>
            <a:r>
              <a:rPr lang="fr-FR" baseline="0" dirty="0" smtClean="0"/>
              <a:t>Sélectionner le point, clic droit -&gt; </a:t>
            </a:r>
            <a:r>
              <a:rPr lang="fr-FR" baseline="0" dirty="0" err="1" smtClean="0"/>
              <a:t>Analysis</a:t>
            </a:r>
            <a:r>
              <a:rPr lang="fr-FR" baseline="0" dirty="0" smtClean="0"/>
              <a:t>/</a:t>
            </a:r>
            <a:r>
              <a:rPr lang="fr-FR" baseline="0" dirty="0" err="1" smtClean="0"/>
              <a:t>measurement</a:t>
            </a:r>
            <a:r>
              <a:rPr lang="fr-FR" baseline="0" dirty="0" smtClean="0"/>
              <a:t> -&gt; </a:t>
            </a:r>
            <a:r>
              <a:rPr lang="fr-FR" baseline="0" dirty="0" err="1" smtClean="0"/>
              <a:t>Calculate</a:t>
            </a:r>
            <a:r>
              <a:rPr lang="fr-FR" baseline="0" dirty="0" smtClean="0"/>
              <a:t> </a:t>
            </a:r>
            <a:r>
              <a:rPr lang="fr-FR" baseline="0" dirty="0" err="1" smtClean="0"/>
              <a:t>view</a:t>
            </a:r>
            <a:r>
              <a:rPr lang="fr-FR" baseline="0" dirty="0" smtClean="0"/>
              <a:t> shed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indent="0">
              <a:buFontTx/>
              <a:buNone/>
            </a:pPr>
            <a:r>
              <a:rPr lang="fr-FR" dirty="0" smtClean="0"/>
              <a:t>Importer l’image relais.jpg</a:t>
            </a:r>
          </a:p>
          <a:p>
            <a:pPr marL="0" indent="0">
              <a:buFontTx/>
              <a:buNone/>
            </a:pPr>
            <a:endParaRPr lang="fr-FR" dirty="0" smtClean="0"/>
          </a:p>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dirty="0" smtClean="0"/>
              <a:t>Créer le type</a:t>
            </a:r>
            <a:r>
              <a:rPr lang="fr-FR" baseline="0" dirty="0" smtClean="0"/>
              <a:t> de point «</a:t>
            </a:r>
            <a:r>
              <a:rPr lang="fr-FR" baseline="0" smtClean="0"/>
              <a:t> relais »</a:t>
            </a:r>
            <a:endParaRPr lang="fr-FR" dirty="0" smtClean="0"/>
          </a:p>
          <a:p>
            <a:pPr marL="0" indent="0">
              <a:buFontTx/>
              <a:buNone/>
            </a:pPr>
            <a:endParaRPr lang="fr-FR" dirty="0" smtClean="0"/>
          </a:p>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Guide</a:t>
            </a:r>
            <a:r>
              <a:rPr lang="fr-FR" baseline="0" dirty="0" smtClean="0"/>
              <a:t> obtenir des cartes : pour récupérer les </a:t>
            </a:r>
            <a:r>
              <a:rPr lang="fr-FR" baseline="0" dirty="0" err="1" smtClean="0"/>
              <a:t>geonames</a:t>
            </a:r>
            <a:r>
              <a:rPr lang="fr-FR" baseline="0" dirty="0" smtClean="0"/>
              <a:t> (listes des localités), de la </a:t>
            </a:r>
            <a:r>
              <a:rPr lang="fr-FR" baseline="0" dirty="0" err="1" smtClean="0"/>
              <a:t>carto</a:t>
            </a:r>
            <a:r>
              <a:rPr lang="fr-FR" baseline="0" dirty="0" smtClean="0"/>
              <a:t>, des vues SAT, </a:t>
            </a:r>
            <a:r>
              <a:rPr lang="fr-FR" baseline="0" dirty="0" err="1" smtClean="0"/>
              <a:t>etc</a:t>
            </a:r>
            <a:endParaRPr lang="fr-FR" baseline="0" dirty="0" smtClean="0"/>
          </a:p>
          <a:p>
            <a:r>
              <a:rPr lang="fr-FR" baseline="0" dirty="0" smtClean="0"/>
              <a:t>Travaux pratiques : pour driller les bases et voir des fonctionnalités plus avancées</a:t>
            </a:r>
          </a:p>
        </p:txBody>
      </p:sp>
    </p:spTree>
    <p:extLst>
      <p:ext uri="{BB962C8B-B14F-4D97-AF65-F5344CB8AC3E}">
        <p14:creationId xmlns:p14="http://schemas.microsoft.com/office/powerpoint/2010/main" val="1727729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GeoSID</a:t>
            </a:r>
            <a:r>
              <a:rPr lang="fr-FR" dirty="0" smtClean="0"/>
              <a:t> : </a:t>
            </a:r>
            <a:r>
              <a:rPr lang="fr-FR" dirty="0" err="1" smtClean="0"/>
              <a:t>carto</a:t>
            </a:r>
            <a:r>
              <a:rPr lang="fr-FR" dirty="0" smtClean="0"/>
              <a:t> </a:t>
            </a:r>
            <a:r>
              <a:rPr lang="fr-FR" dirty="0" err="1" smtClean="0"/>
              <a:t>dela</a:t>
            </a:r>
            <a:r>
              <a:rPr lang="fr-FR" dirty="0" smtClean="0"/>
              <a:t> métropole disponible sur </a:t>
            </a:r>
            <a:r>
              <a:rPr lang="fr-FR" dirty="0" err="1" smtClean="0"/>
              <a:t>intradef</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38</a:t>
            </a:fld>
            <a:endParaRPr lang="fr-FR"/>
          </a:p>
        </p:txBody>
      </p:sp>
    </p:spTree>
    <p:extLst>
      <p:ext uri="{BB962C8B-B14F-4D97-AF65-F5344CB8AC3E}">
        <p14:creationId xmlns:p14="http://schemas.microsoft.com/office/powerpoint/2010/main" val="207645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Liveuamap</a:t>
            </a:r>
            <a:r>
              <a:rPr lang="fr-FR" dirty="0" smtClean="0"/>
              <a:t> : suivi des théâtres avec les zones d’influences</a:t>
            </a:r>
            <a:r>
              <a:rPr lang="fr-FR" baseline="0" dirty="0" smtClean="0"/>
              <a:t>, actualités en direct</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val="68822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Beaucoup de menus et outils, mais l’usage de base est facile à maîtriser</a:t>
            </a:r>
          </a:p>
          <a:p>
            <a:r>
              <a:rPr lang="fr-FR" dirty="0" smtClean="0"/>
              <a:t>Si</a:t>
            </a:r>
            <a:r>
              <a:rPr lang="fr-FR" baseline="0" dirty="0" smtClean="0"/>
              <a:t> une tâche est trop complexe ou répétitive : il y a une manière plus simple </a:t>
            </a:r>
            <a:r>
              <a:rPr lang="fr-FR" baseline="0" smtClean="0"/>
              <a:t>de faire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419292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 (mettre en évidence les inclinaisons du terrain)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Zones d’influences</a:t>
            </a:r>
          </a:p>
          <a:p>
            <a:r>
              <a:rPr lang="fr-FR" dirty="0" smtClean="0"/>
              <a:t>Baptêmes</a:t>
            </a:r>
            <a:r>
              <a:rPr lang="fr-FR" baseline="0" dirty="0" smtClean="0"/>
              <a:t> terrain</a:t>
            </a:r>
          </a:p>
          <a:p>
            <a:endParaRPr lang="fr-FR" dirty="0" smtClean="0"/>
          </a:p>
          <a:p>
            <a:r>
              <a:rPr lang="fr-FR" dirty="0" smtClean="0"/>
              <a:t>Relevés radiogoniométriques</a:t>
            </a:r>
          </a:p>
          <a:p>
            <a:r>
              <a:rPr lang="fr-FR" dirty="0" smtClean="0"/>
              <a:t>Relais,</a:t>
            </a:r>
            <a:r>
              <a:rPr lang="fr-FR" baseline="0" dirty="0" smtClean="0"/>
              <a:t> BTS</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34752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24536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1" y="365125"/>
            <a:ext cx="7734300" cy="5811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07184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5184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38723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254415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721832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74F3EA5-292C-4331-BAB5-A6575F471254}" type="datetimeFigureOut">
              <a:rPr lang="fr-FR" smtClean="0"/>
              <a:t>07/10/2022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26037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74F3EA5-292C-4331-BAB5-A6575F471254}" type="datetimeFigureOut">
              <a:rPr lang="fr-FR" smtClean="0"/>
              <a:t>07/10/2022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063647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F3EA5-292C-4331-BAB5-A6575F471254}" type="datetimeFigureOut">
              <a:rPr lang="fr-FR" smtClean="0"/>
              <a:t>07/10/2022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990682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44858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0801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5077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40000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19323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a:prstGeom prst="rect">
            <a:avLst/>
          </a:prstGeo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9768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65061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839789" y="2505075"/>
            <a:ext cx="5157787"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1" y="2505075"/>
            <a:ext cx="5183188"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74F3EA5-292C-4331-BAB5-A6575F471254}" type="datetimeFigureOut">
              <a:rPr lang="fr-FR" smtClean="0"/>
              <a:t>07/10/2022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1075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74F3EA5-292C-4331-BAB5-A6575F471254}" type="datetimeFigureOut">
              <a:rPr lang="fr-FR" smtClean="0"/>
              <a:t>07/10/2022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8217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74F3EA5-292C-4331-BAB5-A6575F471254}" type="datetimeFigureOut">
              <a:rPr lang="fr-FR" smtClean="0"/>
              <a:t>07/10/2022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2970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3191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07/10/2022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7918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4F3EA5-292C-4331-BAB5-A6575F471254}" type="datetimeFigureOut">
              <a:rPr lang="fr-FR" smtClean="0"/>
              <a:t>07/10/2022</a:t>
            </a:fld>
            <a:endParaRPr lang="fr-FR"/>
          </a:p>
        </p:txBody>
      </p:sp>
      <p:sp>
        <p:nvSpPr>
          <p:cNvPr id="5" name="Espace réservé du pied de page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1"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21584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F3EA5-292C-4331-BAB5-A6575F471254}" type="datetimeFigureOut">
              <a:rPr lang="fr-FR" smtClean="0"/>
              <a:t>07/10/2022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0"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0917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liveuamap.com/"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opencellid.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Global Mapper</a:t>
            </a:r>
            <a:endParaRPr lang="fr-FR" dirty="0"/>
          </a:p>
        </p:txBody>
      </p:sp>
      <p:sp>
        <p:nvSpPr>
          <p:cNvPr id="3" name="Sous-titre 2"/>
          <p:cNvSpPr>
            <a:spLocks noGrp="1"/>
          </p:cNvSpPr>
          <p:nvPr>
            <p:ph type="subTitle" idx="1"/>
          </p:nvPr>
        </p:nvSpPr>
        <p:spPr/>
        <p:txBody>
          <a:bodyPr/>
          <a:lstStyle/>
          <a:p>
            <a:r>
              <a:rPr lang="fr-FR" dirty="0" smtClean="0"/>
              <a:t>Découverte des fonctionnalités</a:t>
            </a:r>
            <a:endParaRPr lang="fr-FR" dirty="0"/>
          </a:p>
        </p:txBody>
      </p:sp>
      <p:pic>
        <p:nvPicPr>
          <p:cNvPr id="4" name="Image 3"/>
          <p:cNvPicPr>
            <a:picLocks noChangeAspect="1"/>
          </p:cNvPicPr>
          <p:nvPr/>
        </p:nvPicPr>
        <p:blipFill>
          <a:blip r:embed="rId3">
            <a:clrChange>
              <a:clrFrom>
                <a:srgbClr val="000000"/>
              </a:clrFrom>
              <a:clrTo>
                <a:srgbClr val="000000">
                  <a:alpha val="0"/>
                </a:srgbClr>
              </a:clrTo>
            </a:clrChange>
          </a:blip>
          <a:stretch>
            <a:fillRect/>
          </a:stretch>
        </p:blipFill>
        <p:spPr>
          <a:xfrm>
            <a:off x="4876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sp>
        <p:nvSpPr>
          <p:cNvPr id="6" name="Espace réservé du contenu 5"/>
          <p:cNvSpPr>
            <a:spLocks noGrp="1"/>
          </p:cNvSpPr>
          <p:nvPr>
            <p:ph idx="1"/>
          </p:nvPr>
        </p:nvSpPr>
        <p:spPr/>
        <p:txBody>
          <a:bodyPr/>
          <a:lstStyle/>
          <a:p>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667" y="1700809"/>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1551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60" y="4070854"/>
            <a:ext cx="6732240" cy="2787147"/>
          </a:xfrm>
          <a:prstGeom prst="rect">
            <a:avLst/>
          </a:prstGeom>
          <a:ln>
            <a:solidFill>
              <a:schemeClr val="tx1"/>
            </a:solidFill>
          </a:ln>
        </p:spPr>
      </p:pic>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coordonnées</a:t>
            </a:r>
            <a:endParaRPr lang="fr-FR" dirty="0"/>
          </a:p>
        </p:txBody>
      </p:sp>
      <p:sp>
        <p:nvSpPr>
          <p:cNvPr id="3" name="Espace réservé du contenu 2"/>
          <p:cNvSpPr>
            <a:spLocks noGrp="1"/>
          </p:cNvSpPr>
          <p:nvPr>
            <p:ph idx="1"/>
          </p:nvPr>
        </p:nvSpPr>
        <p:spPr/>
        <p:txBody>
          <a:bodyPr>
            <a:normAutofit/>
          </a:bodyPr>
          <a:lstStyle/>
          <a:p>
            <a:r>
              <a:rPr lang="fr-FR" dirty="0" smtClean="0"/>
              <a:t>Pour placer un point, </a:t>
            </a:r>
            <a:r>
              <a:rPr lang="fr-FR" dirty="0" err="1" smtClean="0"/>
              <a:t>GlobalMapper</a:t>
            </a:r>
            <a:r>
              <a:rPr lang="fr-FR" dirty="0" smtClean="0"/>
              <a:t> accepte trois types de coordonnées :</a:t>
            </a:r>
          </a:p>
          <a:p>
            <a:pPr lvl="1"/>
            <a:r>
              <a:rPr lang="fr-FR" dirty="0" smtClean="0"/>
              <a:t>La projection actuelle</a:t>
            </a:r>
          </a:p>
          <a:p>
            <a:pPr lvl="1"/>
            <a:r>
              <a:rPr lang="fr-FR" dirty="0" smtClean="0"/>
              <a:t>Géographiques (DMS ou </a:t>
            </a:r>
            <a:r>
              <a:rPr lang="fr-FR" dirty="0" err="1" smtClean="0"/>
              <a:t>dd.ddd</a:t>
            </a:r>
            <a:r>
              <a:rPr lang="fr-FR" dirty="0" smtClean="0"/>
              <a:t>)</a:t>
            </a:r>
          </a:p>
          <a:p>
            <a:pPr lvl="1"/>
            <a:r>
              <a:rPr lang="fr-FR" dirty="0" smtClean="0"/>
              <a:t>MGRS</a:t>
            </a:r>
          </a:p>
          <a:p>
            <a:endParaRPr lang="fr-FR" dirty="0"/>
          </a:p>
          <a:p>
            <a:endParaRPr lang="fr-FR" dirty="0"/>
          </a:p>
        </p:txBody>
      </p:sp>
      <p:pic>
        <p:nvPicPr>
          <p:cNvPr id="6" name="Image 5"/>
          <p:cNvPicPr>
            <a:picLocks noChangeAspect="1"/>
          </p:cNvPicPr>
          <p:nvPr/>
        </p:nvPicPr>
        <p:blipFill>
          <a:blip r:embed="rId3"/>
          <a:stretch>
            <a:fillRect/>
          </a:stretch>
        </p:blipFill>
        <p:spPr>
          <a:xfrm>
            <a:off x="6877050" y="4532040"/>
            <a:ext cx="3790950" cy="2343150"/>
          </a:xfrm>
          <a:prstGeom prst="rect">
            <a:avLst/>
          </a:prstGeom>
          <a:ln>
            <a:solidFill>
              <a:schemeClr val="tx1"/>
            </a:solidFill>
          </a:ln>
        </p:spPr>
      </p:pic>
    </p:spTree>
    <p:extLst>
      <p:ext uri="{BB962C8B-B14F-4D97-AF65-F5344CB8AC3E}">
        <p14:creationId xmlns:p14="http://schemas.microsoft.com/office/powerpoint/2010/main" val="24160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5" name="Picture 2"/>
          <p:cNvPicPr>
            <a:picLocks noGrp="1" noChangeAspect="1" noChangeArrowheads="1"/>
          </p:cNvPicPr>
          <p:nvPr>
            <p:ph idx="1"/>
          </p:nvPr>
        </p:nvPicPr>
        <p:blipFill>
          <a:blip r:embed="rId3"/>
          <a:srcRect/>
          <a:stretch>
            <a:fillRect/>
          </a:stretch>
        </p:blipFill>
        <p:spPr bwMode="auto">
          <a:xfrm>
            <a:off x="2661791" y="1700808"/>
            <a:ext cx="6868417" cy="46089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6" name="Espace réservé du contenu 5"/>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b="28261"/>
          <a:stretch/>
        </p:blipFill>
        <p:spPr>
          <a:xfrm>
            <a:off x="3629253" y="1703300"/>
            <a:ext cx="4933494" cy="4486275"/>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Importer/exporter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11" name="Espace réservé du contenu 10"/>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61010" y="1474250"/>
            <a:ext cx="8449791" cy="4691054"/>
          </a:xfrm>
          <a:prstGeom prst="rect">
            <a:avLst/>
          </a:prstGeom>
          <a:ln>
            <a:solidFill>
              <a:schemeClr val="tx1"/>
            </a:solidFill>
          </a:ln>
        </p:spPr>
      </p:pic>
      <p:sp>
        <p:nvSpPr>
          <p:cNvPr id="5" name="Ellipse 4"/>
          <p:cNvSpPr/>
          <p:nvPr/>
        </p:nvSpPr>
        <p:spPr>
          <a:xfrm>
            <a:off x="1703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775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75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8746432" y="5332576"/>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544917" y="6393666"/>
            <a:ext cx="1751674" cy="369332"/>
          </a:xfrm>
          <a:prstGeom prst="rect">
            <a:avLst/>
          </a:prstGeom>
          <a:noFill/>
        </p:spPr>
        <p:txBody>
          <a:bodyPr wrap="square" rtlCol="0">
            <a:spAutoFit/>
          </a:bodyPr>
          <a:lstStyle/>
          <a:p>
            <a:r>
              <a:rPr lang="fr-FR" dirty="0"/>
              <a:t>Glisser déposer</a:t>
            </a:r>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5" name="Espace réservé du contenu 4"/>
          <p:cNvSpPr>
            <a:spLocks noGrp="1"/>
          </p:cNvSpPr>
          <p:nvPr>
            <p:ph idx="1"/>
          </p:nvPr>
        </p:nvSpPr>
        <p:spPr/>
        <p:txBody>
          <a:bodyPr/>
          <a:lstStyle/>
          <a:p>
            <a:pPr hangingPunct="0"/>
            <a:r>
              <a:rPr lang="fr-FR" dirty="0"/>
              <a:t>Importer la carte </a:t>
            </a:r>
            <a:r>
              <a:rPr lang="fr-FR" b="1" dirty="0"/>
              <a:t>alsace2.tif</a:t>
            </a:r>
            <a:r>
              <a:rPr lang="fr-FR" dirty="0"/>
              <a:t> </a:t>
            </a:r>
          </a:p>
          <a:p>
            <a:pPr hangingPunct="0"/>
            <a:endParaRPr lang="fr-FR" dirty="0"/>
          </a:p>
          <a:p>
            <a:pPr hangingPunct="0"/>
            <a:r>
              <a:rPr lang="fr-FR" dirty="0"/>
              <a:t>Importer le vecteur </a:t>
            </a:r>
            <a:r>
              <a:rPr lang="fr-FR" b="1" dirty="0" err="1"/>
              <a:t>villes_ouest.kmz</a:t>
            </a:r>
            <a:endParaRPr lang="fr-FR" dirty="0"/>
          </a:p>
          <a:p>
            <a:pPr hangingPunct="0"/>
            <a:endParaRPr lang="fr-FR" dirty="0"/>
          </a:p>
          <a:p>
            <a:pPr hangingPunct="0"/>
            <a:r>
              <a:rPr lang="fr-FR" dirty="0"/>
              <a:t>Importer le dossier </a:t>
            </a:r>
            <a:r>
              <a:rPr lang="fr-FR" b="1" dirty="0"/>
              <a:t>DTED</a:t>
            </a:r>
            <a:endParaRPr lang="fr-FR" dirty="0"/>
          </a:p>
          <a:p>
            <a:pPr hangingPunct="0"/>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endParaRPr lang="fr-FR" dirty="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villes_alsace.kmz</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r>
              <a:rPr lang="fr-FR" dirty="0" smtClean="0"/>
              <a:t>Arranger les couches dans un ordre logique</a:t>
            </a:r>
          </a:p>
          <a:p>
            <a:endParaRPr lang="fr-FR" dirty="0"/>
          </a:p>
          <a:p>
            <a:r>
              <a:rPr lang="fr-FR" dirty="0" smtClean="0"/>
              <a:t>Créer un groupe de couches « DTED »</a:t>
            </a:r>
            <a:endParaRPr lang="fr-FR" dirty="0"/>
          </a:p>
        </p:txBody>
      </p:sp>
    </p:spTree>
    <p:extLst>
      <p:ext uri="{BB962C8B-B14F-4D97-AF65-F5344CB8AC3E}">
        <p14:creationId xmlns:p14="http://schemas.microsoft.com/office/powerpoint/2010/main" val="323216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6" name="Espace réservé du contenu 5"/>
          <p:cNvSpPr>
            <a:spLocks noGrp="1"/>
          </p:cNvSpPr>
          <p:nvPr>
            <p:ph idx="1"/>
          </p:nvPr>
        </p:nvSpPr>
        <p:spPr/>
        <p:txBody>
          <a:bodyPr/>
          <a:lstStyle/>
          <a:p>
            <a:pPr hangingPunct="0"/>
            <a:r>
              <a:rPr lang="fr-FR" dirty="0"/>
              <a:t>Trouver le </a:t>
            </a:r>
            <a:r>
              <a:rPr lang="fr-FR" dirty="0" err="1"/>
              <a:t>Bodenberg</a:t>
            </a:r>
            <a:endParaRPr lang="fr-FR" dirty="0"/>
          </a:p>
          <a:p>
            <a:pPr hangingPunct="0"/>
            <a:endParaRPr lang="fr-FR" dirty="0"/>
          </a:p>
          <a:p>
            <a:pPr hangingPunct="0"/>
            <a:r>
              <a:rPr lang="fr-FR" dirty="0"/>
              <a:t>Zoomer sur la couche </a:t>
            </a:r>
            <a:r>
              <a:rPr lang="fr-FR" dirty="0" err="1"/>
              <a:t>villes_ouest</a:t>
            </a:r>
            <a:endParaRPr lang="fr-FR" dirty="0"/>
          </a:p>
          <a:p>
            <a:pPr marL="0" indent="0" hangingPunct="0">
              <a:buNone/>
            </a:pPr>
            <a:endParaRPr lang="fr-FR" dirty="0"/>
          </a:p>
          <a:p>
            <a:pPr hangingPunct="0"/>
            <a:r>
              <a:rPr lang="fr-FR" dirty="0"/>
              <a:t>En partant de </a:t>
            </a:r>
            <a:r>
              <a:rPr lang="fr-FR" i="1" dirty="0" err="1"/>
              <a:t>Insviller</a:t>
            </a:r>
            <a:r>
              <a:rPr lang="fr-FR" dirty="0"/>
              <a:t> vers </a:t>
            </a:r>
            <a:r>
              <a:rPr lang="fr-FR" i="1" dirty="0" err="1"/>
              <a:t>Kirviller</a:t>
            </a:r>
            <a:r>
              <a:rPr lang="fr-FR" dirty="0"/>
              <a:t>, quelle distance ? Quel azimut ?</a:t>
            </a:r>
          </a:p>
        </p:txBody>
      </p:sp>
      <p:pic>
        <p:nvPicPr>
          <p:cNvPr id="5" name="Image 4"/>
          <p:cNvPicPr>
            <a:picLocks noChangeAspect="1"/>
          </p:cNvPicPr>
          <p:nvPr/>
        </p:nvPicPr>
        <p:blipFill>
          <a:blip r:embed="rId3"/>
          <a:stretch>
            <a:fillRect/>
          </a:stretch>
        </p:blipFill>
        <p:spPr>
          <a:xfrm>
            <a:off x="10514492" y="4365104"/>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Exporter</a:t>
            </a:r>
            <a:endParaRPr lang="fr-FR" dirty="0"/>
          </a:p>
        </p:txBody>
      </p:sp>
      <p:sp>
        <p:nvSpPr>
          <p:cNvPr id="3" name="Espace réservé du contenu 2"/>
          <p:cNvSpPr>
            <a:spLocks noGrp="1"/>
          </p:cNvSpPr>
          <p:nvPr>
            <p:ph idx="1"/>
          </p:nvPr>
        </p:nvSpPr>
        <p:spPr/>
        <p:txBody>
          <a:bodyPr>
            <a:normAutofit/>
          </a:bodyPr>
          <a:lstStyle/>
          <a:p>
            <a:r>
              <a:rPr lang="fr-FR" dirty="0" smtClean="0"/>
              <a:t>Exporter couche </a:t>
            </a:r>
            <a:r>
              <a:rPr lang="fr-FR" b="1" dirty="0" smtClean="0"/>
              <a:t>coupeJP2.tif</a:t>
            </a:r>
            <a:r>
              <a:rPr lang="fr-FR" dirty="0" smtClean="0"/>
              <a:t> en 4x4 tuiles</a:t>
            </a:r>
            <a:endParaRPr lang="fr-FR" b="1" dirty="0" smtClean="0"/>
          </a:p>
          <a:p>
            <a:endParaRPr lang="fr-FR" dirty="0" smtClean="0"/>
          </a:p>
          <a:p>
            <a:r>
              <a:rPr lang="fr-FR" dirty="0" smtClean="0"/>
              <a:t>Fusionner les vecteurs </a:t>
            </a:r>
            <a:r>
              <a:rPr lang="fr-FR" b="1" dirty="0" err="1" smtClean="0"/>
              <a:t>villes_ouest</a:t>
            </a:r>
            <a:r>
              <a:rPr lang="fr-FR" dirty="0" smtClean="0"/>
              <a:t> et </a:t>
            </a:r>
            <a:r>
              <a:rPr lang="fr-FR" b="1" dirty="0" err="1" smtClean="0"/>
              <a:t>villes_alsace</a:t>
            </a:r>
            <a:endParaRPr lang="fr-FR" b="1" dirty="0" smtClean="0"/>
          </a:p>
          <a:p>
            <a:endParaRPr lang="fr-FR" b="1" dirty="0" smtClean="0"/>
          </a:p>
          <a:p>
            <a:r>
              <a:rPr lang="fr-FR" dirty="0" smtClean="0"/>
              <a:t>Depuis la BDORTHO, exporter une coupe de la ville de Munster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a:t>Afficher la vue d’ensemble</a:t>
            </a:r>
          </a:p>
          <a:p>
            <a:endParaRPr lang="fr-FR" dirty="0" smtClean="0"/>
          </a:p>
          <a:p>
            <a:r>
              <a:rPr lang="fr-FR" dirty="0" smtClean="0"/>
              <a:t>Importer la coupe de Munster</a:t>
            </a:r>
          </a:p>
          <a:p>
            <a:endParaRPr lang="fr-FR" dirty="0"/>
          </a:p>
          <a:p>
            <a:r>
              <a:rPr lang="fr-FR" dirty="0" smtClean="0"/>
              <a:t>Utiliser l’outil balayage sur </a:t>
            </a:r>
            <a:r>
              <a:rPr lang="fr-FR" i="1" dirty="0" smtClean="0"/>
              <a:t>Munster</a:t>
            </a:r>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6853312" y="3808208"/>
            <a:ext cx="714177" cy="640297"/>
          </a:xfrm>
          <a:prstGeom prst="rect">
            <a:avLst/>
          </a:prstGeom>
        </p:spPr>
      </p:pic>
      <p:pic>
        <p:nvPicPr>
          <p:cNvPr id="5" name="Image 4"/>
          <p:cNvPicPr>
            <a:picLocks noChangeAspect="1"/>
          </p:cNvPicPr>
          <p:nvPr/>
        </p:nvPicPr>
        <p:blipFill>
          <a:blip r:embed="rId4"/>
          <a:stretch>
            <a:fillRect/>
          </a:stretch>
        </p:blipFill>
        <p:spPr>
          <a:xfrm>
            <a:off x="6853312" y="4932505"/>
            <a:ext cx="776660" cy="805425"/>
          </a:xfrm>
          <a:prstGeom prst="rect">
            <a:avLst/>
          </a:prstGeom>
        </p:spPr>
      </p:pic>
      <p:pic>
        <p:nvPicPr>
          <p:cNvPr id="6" name="Image 5"/>
          <p:cNvPicPr>
            <a:picLocks noChangeAspect="1"/>
          </p:cNvPicPr>
          <p:nvPr/>
        </p:nvPicPr>
        <p:blipFill>
          <a:blip r:embed="rId5"/>
          <a:stretch>
            <a:fillRect/>
          </a:stretch>
        </p:blipFill>
        <p:spPr>
          <a:xfrm>
            <a:off x="6809607" y="1652113"/>
            <a:ext cx="801585" cy="771897"/>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p:txBody>
          <a:bodyPr>
            <a:normAutofit/>
          </a:bodyPr>
          <a:lstStyle/>
          <a:p>
            <a:r>
              <a:rPr lang="fr-FR" dirty="0" smtClean="0"/>
              <a:t>Enregistre toutes les couches</a:t>
            </a:r>
          </a:p>
          <a:p>
            <a:endParaRPr lang="fr-FR" dirty="0" smtClean="0"/>
          </a:p>
          <a:p>
            <a:r>
              <a:rPr lang="fr-FR" dirty="0" smtClean="0"/>
              <a:t>Contient des liens vers les fichiers ouverts</a:t>
            </a:r>
          </a:p>
          <a:p>
            <a:pPr lvl="1"/>
            <a:r>
              <a:rPr lang="fr-FR" dirty="0" smtClean="0"/>
              <a:t>Ne pas déplacer ou renommer les fichiers !</a:t>
            </a:r>
          </a:p>
          <a:p>
            <a:pPr marL="457200" lvl="1" indent="0">
              <a:buNone/>
            </a:pPr>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pic>
        <p:nvPicPr>
          <p:cNvPr id="4" name="Image 3"/>
          <p:cNvPicPr>
            <a:picLocks noChangeAspect="1"/>
          </p:cNvPicPr>
          <p:nvPr/>
        </p:nvPicPr>
        <p:blipFill>
          <a:blip r:embed="rId3"/>
          <a:stretch>
            <a:fillRect/>
          </a:stretch>
        </p:blipFill>
        <p:spPr>
          <a:xfrm>
            <a:off x="4785079" y="5392937"/>
            <a:ext cx="2621842" cy="733227"/>
          </a:xfrm>
          <a:prstGeom prst="rect">
            <a:avLst/>
          </a:prstGeom>
        </p:spPr>
      </p:pic>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0316"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5900255" y="1588525"/>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5347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2803863"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5899582"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5212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2612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un type de point</a:t>
            </a:r>
          </a:p>
        </p:txBody>
      </p:sp>
      <p:sp>
        <p:nvSpPr>
          <p:cNvPr id="43023" name="Rectangle 18"/>
          <p:cNvSpPr>
            <a:spLocks noChangeArrowheads="1"/>
          </p:cNvSpPr>
          <p:nvPr/>
        </p:nvSpPr>
        <p:spPr bwMode="auto">
          <a:xfrm>
            <a:off x="5902258" y="2274515"/>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5331947" y="2502321"/>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2122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Placer dans la couche</a:t>
            </a:r>
          </a:p>
        </p:txBody>
      </p:sp>
      <p:sp>
        <p:nvSpPr>
          <p:cNvPr id="43026" name="Line 22"/>
          <p:cNvSpPr>
            <a:spLocks noChangeShapeType="1"/>
          </p:cNvSpPr>
          <p:nvPr/>
        </p:nvSpPr>
        <p:spPr bwMode="auto">
          <a:xfrm flipV="1">
            <a:off x="5448638" y="4751673"/>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6017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7414425" y="4055862"/>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9873"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3453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Ajout d’attributs</a:t>
            </a:r>
          </a:p>
        </p:txBody>
      </p:sp>
      <p:sp>
        <p:nvSpPr>
          <p:cNvPr id="29" name="Line 19"/>
          <p:cNvSpPr>
            <a:spLocks noChangeShapeType="1"/>
          </p:cNvSpPr>
          <p:nvPr/>
        </p:nvSpPr>
        <p:spPr bwMode="auto">
          <a:xfrm flipH="1">
            <a:off x="5533978" y="3774489"/>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2122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Style prédéfini ou personnalisé</a:t>
            </a: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673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Ploter la </a:t>
            </a:r>
            <a:r>
              <a:rPr lang="fr-FR" dirty="0">
                <a:solidFill>
                  <a:schemeClr val="tx2">
                    <a:lumMod val="60000"/>
                    <a:lumOff val="40000"/>
                  </a:schemeClr>
                </a:solidFill>
              </a:rPr>
              <a:t>PLAE 81</a:t>
            </a:r>
            <a:r>
              <a:rPr lang="fr-FR" dirty="0"/>
              <a:t> (point bleu) sur le PC 225 à </a:t>
            </a:r>
            <a:r>
              <a:rPr lang="fr-FR" b="1" dirty="0" err="1"/>
              <a:t>Kirviller</a:t>
            </a:r>
            <a:r>
              <a:rPr lang="fr-FR" b="1" dirty="0"/>
              <a:t> </a:t>
            </a:r>
          </a:p>
          <a:p>
            <a:pPr hangingPunct="0">
              <a:spcBef>
                <a:spcPts val="0"/>
              </a:spcBef>
            </a:pPr>
            <a:r>
              <a:rPr lang="fr-FR" dirty="0"/>
              <a:t>Ploter la </a:t>
            </a:r>
            <a:r>
              <a:rPr lang="fr-FR" dirty="0">
                <a:solidFill>
                  <a:srgbClr val="FF0000"/>
                </a:solidFill>
              </a:rPr>
              <a:t>PLAE 82</a:t>
            </a:r>
            <a:r>
              <a:rPr lang="fr-FR" dirty="0"/>
              <a:t> (point rouge) sur le PC 247 à </a:t>
            </a:r>
            <a:r>
              <a:rPr lang="fr-FR" b="1" dirty="0" err="1"/>
              <a:t>Hinsingen</a:t>
            </a:r>
            <a:endParaRPr lang="fr-FR" b="1" dirty="0"/>
          </a:p>
          <a:p>
            <a:pPr marL="0" indent="0" hangingPunct="0">
              <a:spcBef>
                <a:spcPts val="0"/>
              </a:spcBef>
              <a:buNone/>
            </a:pPr>
            <a:endParaRPr lang="fr-FR" dirty="0"/>
          </a:p>
          <a:p>
            <a:pPr marL="0" indent="0" hangingPunct="0">
              <a:spcBef>
                <a:spcPts val="0"/>
              </a:spcBef>
              <a:buNone/>
            </a:pPr>
            <a:endParaRPr lang="fr-FR" dirty="0"/>
          </a:p>
          <a:p>
            <a:pPr hangingPunct="0">
              <a:spcBef>
                <a:spcPts val="0"/>
              </a:spcBef>
            </a:pPr>
            <a:r>
              <a:rPr lang="fr-FR" dirty="0"/>
              <a:t>Tracer une FLOT (pointillés jaunes) qui passe par :</a:t>
            </a:r>
          </a:p>
          <a:p>
            <a:pPr lvl="1" hangingPunct="0">
              <a:spcBef>
                <a:spcPts val="0"/>
              </a:spcBef>
            </a:pPr>
            <a:r>
              <a:rPr lang="fr-FR" b="1" dirty="0" err="1"/>
              <a:t>Hazembourg</a:t>
            </a:r>
            <a:endParaRPr lang="fr-FR" b="1" dirty="0"/>
          </a:p>
          <a:p>
            <a:pPr lvl="1" hangingPunct="0">
              <a:spcBef>
                <a:spcPts val="0"/>
              </a:spcBef>
            </a:pPr>
            <a:r>
              <a:rPr lang="fr-FR" b="1" dirty="0" err="1"/>
              <a:t>Vittersbourg</a:t>
            </a:r>
            <a:endParaRPr lang="fr-FR" b="1" dirty="0"/>
          </a:p>
          <a:p>
            <a:pPr lvl="1" hangingPunct="0">
              <a:spcBef>
                <a:spcPts val="0"/>
              </a:spcBef>
            </a:pPr>
            <a:r>
              <a:rPr lang="fr-FR" b="1" dirty="0" err="1"/>
              <a:t>Honskirch</a:t>
            </a:r>
            <a:endParaRPr lang="fr-FR" b="1" dirty="0"/>
          </a:p>
          <a:p>
            <a:pPr lvl="1" hangingPunct="0">
              <a:spcBef>
                <a:spcPts val="0"/>
              </a:spcBef>
            </a:pPr>
            <a:r>
              <a:rPr lang="fr-FR" b="1" dirty="0" err="1"/>
              <a:t>Altwiller</a:t>
            </a:r>
            <a:endParaRPr lang="fr-FR" b="1" dirty="0"/>
          </a:p>
          <a:p>
            <a:pPr marL="0" indent="0" hangingPunct="0">
              <a:spcBef>
                <a:spcPts val="0"/>
              </a:spcBef>
              <a:buNone/>
            </a:pPr>
            <a:endParaRPr lang="fr-FR" dirty="0"/>
          </a:p>
        </p:txBody>
      </p:sp>
      <p:sp>
        <p:nvSpPr>
          <p:cNvPr id="4" name="Espace réservé du contenu 2"/>
          <p:cNvSpPr txBox="1">
            <a:spLocks/>
          </p:cNvSpPr>
          <p:nvPr/>
        </p:nvSpPr>
        <p:spPr>
          <a:xfrm>
            <a:off x="1981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hangingPunct="0">
              <a:spcBef>
                <a:spcPts val="0"/>
              </a:spcBef>
              <a:buNone/>
            </a:pPr>
            <a:endParaRPr lang="fr-FR" sz="2800" dirty="0"/>
          </a:p>
        </p:txBody>
      </p:sp>
      <p:pic>
        <p:nvPicPr>
          <p:cNvPr id="6" name="Image 5"/>
          <p:cNvPicPr>
            <a:picLocks noChangeAspect="1"/>
          </p:cNvPicPr>
          <p:nvPr/>
        </p:nvPicPr>
        <p:blipFill>
          <a:blip r:embed="rId3"/>
          <a:stretch>
            <a:fillRect/>
          </a:stretch>
        </p:blipFill>
        <p:spPr>
          <a:xfrm>
            <a:off x="9512576" y="4365104"/>
            <a:ext cx="814760" cy="768202"/>
          </a:xfrm>
          <a:prstGeom prst="rect">
            <a:avLst/>
          </a:prstGeom>
        </p:spPr>
      </p:pic>
      <p:pic>
        <p:nvPicPr>
          <p:cNvPr id="7" name="Image 6"/>
          <p:cNvPicPr>
            <a:picLocks noChangeAspect="1"/>
          </p:cNvPicPr>
          <p:nvPr/>
        </p:nvPicPr>
        <p:blipFill>
          <a:blip r:embed="rId4"/>
          <a:stretch>
            <a:fillRect/>
          </a:stretch>
        </p:blipFill>
        <p:spPr>
          <a:xfrm>
            <a:off x="9648045" y="2132856"/>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7" name="Espace réservé du contenu 6"/>
          <p:cNvSpPr>
            <a:spLocks noGrp="1"/>
          </p:cNvSpPr>
          <p:nvPr>
            <p:ph idx="1"/>
          </p:nvPr>
        </p:nvSpPr>
        <p:spPr/>
        <p:txBody>
          <a:bodyPr>
            <a:normAutofit lnSpcReduction="10000"/>
          </a:bodyPr>
          <a:lstStyle/>
          <a:p>
            <a:pPr hangingPunct="0">
              <a:spcBef>
                <a:spcPts val="0"/>
              </a:spcBef>
            </a:pPr>
            <a:r>
              <a:rPr lang="fr-FR" dirty="0"/>
              <a:t>Créer un rectangle (remplissage hachures vertes) contenant le bois Saint Jean à l’est de </a:t>
            </a:r>
            <a:r>
              <a:rPr lang="fr-FR" dirty="0" err="1"/>
              <a:t>Honskirch</a:t>
            </a: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Exporter le rectangle en KML/KMZ (</a:t>
            </a:r>
            <a:r>
              <a:rPr lang="fr-FR" dirty="0" err="1"/>
              <a:t>Vector</a:t>
            </a:r>
            <a:r>
              <a:rPr lang="fr-FR" dirty="0"/>
              <a:t> data </a:t>
            </a:r>
            <a:r>
              <a:rPr lang="fr-FR" dirty="0" err="1"/>
              <a:t>only</a:t>
            </a:r>
            <a:r>
              <a:rPr lang="fr-FR" dirty="0"/>
              <a:t>)</a:t>
            </a:r>
          </a:p>
          <a:p>
            <a:pPr hangingPunct="0">
              <a:spcBef>
                <a:spcPts val="0"/>
              </a:spcBef>
            </a:pP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Créer un itinéraire entre </a:t>
            </a:r>
            <a:r>
              <a:rPr lang="fr-FR" i="1" dirty="0" err="1"/>
              <a:t>Hinsingen</a:t>
            </a:r>
            <a:r>
              <a:rPr lang="fr-FR" dirty="0"/>
              <a:t> et </a:t>
            </a:r>
            <a:r>
              <a:rPr lang="fr-FR" i="1" dirty="0" err="1"/>
              <a:t>Honskirch</a:t>
            </a:r>
            <a:r>
              <a:rPr lang="fr-FR" dirty="0"/>
              <a:t>. Placer un PPO au carrefour de </a:t>
            </a:r>
            <a:r>
              <a:rPr lang="fr-FR" i="1" dirty="0" err="1"/>
              <a:t>Kirviller</a:t>
            </a:r>
            <a:r>
              <a:rPr lang="fr-FR" dirty="0"/>
              <a:t> et au point côté 242</a:t>
            </a:r>
          </a:p>
          <a:p>
            <a:pPr hangingPunct="0">
              <a:spcBef>
                <a:spcPts val="0"/>
              </a:spcBef>
            </a:pPr>
            <a:endParaRPr lang="fr-FR" dirty="0"/>
          </a:p>
          <a:p>
            <a:pPr hangingPunct="0">
              <a:spcBef>
                <a:spcPts val="0"/>
              </a:spcBef>
            </a:pPr>
            <a:r>
              <a:rPr lang="fr-FR" dirty="0"/>
              <a:t>Exporter l’itinéraire en GPX</a:t>
            </a:r>
          </a:p>
          <a:p>
            <a:pPr marL="0" indent="0" hangingPunct="0">
              <a:spcBef>
                <a:spcPts val="0"/>
              </a:spcBef>
              <a:buNone/>
            </a:pPr>
            <a:endParaRPr lang="fr-FR" dirty="0"/>
          </a:p>
          <a:p>
            <a:pPr hangingPunct="0">
              <a:spcBef>
                <a:spcPts val="0"/>
              </a:spcBef>
            </a:pPr>
            <a:endParaRPr lang="fr-FR" dirty="0"/>
          </a:p>
        </p:txBody>
      </p:sp>
      <p:sp>
        <p:nvSpPr>
          <p:cNvPr id="4" name="Espace réservé du contenu 2"/>
          <p:cNvSpPr txBox="1">
            <a:spLocks/>
          </p:cNvSpPr>
          <p:nvPr/>
        </p:nvSpPr>
        <p:spPr>
          <a:xfrm>
            <a:off x="2016368" y="1600201"/>
            <a:ext cx="8400111"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8786650" y="2132856"/>
            <a:ext cx="1388635" cy="728464"/>
          </a:xfrm>
          <a:prstGeom prst="rect">
            <a:avLst/>
          </a:prstGeom>
        </p:spPr>
      </p:pic>
      <p:pic>
        <p:nvPicPr>
          <p:cNvPr id="6" name="Image 5"/>
          <p:cNvPicPr>
            <a:picLocks noChangeAspect="1"/>
          </p:cNvPicPr>
          <p:nvPr/>
        </p:nvPicPr>
        <p:blipFill>
          <a:blip r:embed="rId4"/>
          <a:stretch>
            <a:fillRect/>
          </a:stretch>
        </p:blipFill>
        <p:spPr>
          <a:xfrm>
            <a:off x="9356007" y="5085184"/>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8" name="Espace réservé du contenu 7"/>
          <p:cNvSpPr>
            <a:spLocks noGrp="1"/>
          </p:cNvSpPr>
          <p:nvPr>
            <p:ph idx="1"/>
          </p:nvPr>
        </p:nvSpPr>
        <p:spPr/>
        <p:txBody>
          <a:bodyPr/>
          <a:lstStyle/>
          <a:p>
            <a:pPr hangingPunct="0">
              <a:spcBef>
                <a:spcPts val="0"/>
              </a:spcBef>
            </a:pPr>
            <a:r>
              <a:rPr lang="fr-FR" dirty="0"/>
              <a:t>Modifier la surface du bois Saint Jean pour inclure le bois plus au sud (PC 235)</a:t>
            </a:r>
          </a:p>
          <a:p>
            <a:pPr hangingPunct="0">
              <a:spcBef>
                <a:spcPts val="0"/>
              </a:spcBef>
            </a:pPr>
            <a:endParaRPr lang="fr-FR" dirty="0"/>
          </a:p>
          <a:p>
            <a:pPr hangingPunct="0">
              <a:spcBef>
                <a:spcPts val="0"/>
              </a:spcBef>
            </a:pPr>
            <a:endParaRPr lang="fr-FR" dirty="0"/>
          </a:p>
          <a:p>
            <a:pPr hangingPunct="0">
              <a:spcBef>
                <a:spcPts val="0"/>
              </a:spcBef>
            </a:pPr>
            <a:r>
              <a:rPr lang="fr-FR" dirty="0"/>
              <a:t>Etendre la FLOT jusqu’à </a:t>
            </a:r>
            <a:r>
              <a:rPr lang="fr-FR" i="1" dirty="0" err="1"/>
              <a:t>Viberswiller</a:t>
            </a:r>
            <a:endParaRPr lang="fr-FR" i="1" dirty="0"/>
          </a:p>
          <a:p>
            <a:pPr hangingPunct="0">
              <a:spcBef>
                <a:spcPts val="0"/>
              </a:spcBef>
            </a:pPr>
            <a:endParaRPr lang="fr-FR" i="1" dirty="0"/>
          </a:p>
          <a:p>
            <a:pPr hangingPunct="0">
              <a:spcBef>
                <a:spcPts val="0"/>
              </a:spcBef>
            </a:pPr>
            <a:endParaRPr lang="fr-FR" i="1" dirty="0"/>
          </a:p>
          <a:p>
            <a:pPr hangingPunct="0">
              <a:spcBef>
                <a:spcPts val="0"/>
              </a:spcBef>
            </a:pPr>
            <a:r>
              <a:rPr lang="fr-FR" dirty="0"/>
              <a:t>Supprimer le point de la FLOT au niveau de </a:t>
            </a:r>
            <a:r>
              <a:rPr lang="fr-FR" i="1" dirty="0" err="1"/>
              <a:t>Vittersbourg</a:t>
            </a:r>
            <a:endParaRPr lang="fr-FR" i="1" dirty="0"/>
          </a:p>
          <a:p>
            <a:pPr hangingPunct="0">
              <a:spcBef>
                <a:spcPts val="0"/>
              </a:spcBef>
            </a:pPr>
            <a:endParaRPr lang="fr-FR" i="1" dirty="0"/>
          </a:p>
          <a:p>
            <a:pPr hangingPunct="0">
              <a:spcBef>
                <a:spcPts val="0"/>
              </a:spcBef>
            </a:pPr>
            <a:endParaRPr lang="fr-FR" dirty="0"/>
          </a:p>
          <a:p>
            <a:pPr hangingPunct="0">
              <a:spcBef>
                <a:spcPts val="0"/>
              </a:spcBef>
            </a:pPr>
            <a:r>
              <a:rPr lang="fr-FR" dirty="0"/>
              <a:t>Décaler la PLAE 81 sur le point côté 246</a:t>
            </a:r>
          </a:p>
          <a:p>
            <a:pPr hangingPunct="0">
              <a:spcBef>
                <a:spcPts val="0"/>
              </a:spcBef>
            </a:pPr>
            <a:endParaRPr lang="fr-FR" dirty="0"/>
          </a:p>
        </p:txBody>
      </p:sp>
      <p:sp>
        <p:nvSpPr>
          <p:cNvPr id="4" name="Espace réservé du contenu 2"/>
          <p:cNvSpPr txBox="1">
            <a:spLocks/>
          </p:cNvSpPr>
          <p:nvPr/>
        </p:nvSpPr>
        <p:spPr>
          <a:xfrm>
            <a:off x="1981200" y="1600201"/>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3" name="Image 2"/>
          <p:cNvPicPr>
            <a:picLocks noChangeAspect="1"/>
          </p:cNvPicPr>
          <p:nvPr/>
        </p:nvPicPr>
        <p:blipFill rotWithShape="1">
          <a:blip r:embed="rId3"/>
          <a:srcRect r="8535"/>
          <a:stretch/>
        </p:blipFill>
        <p:spPr>
          <a:xfrm>
            <a:off x="9812816" y="2395948"/>
            <a:ext cx="1143127" cy="596922"/>
          </a:xfrm>
          <a:prstGeom prst="rect">
            <a:avLst/>
          </a:prstGeom>
        </p:spPr>
      </p:pic>
      <p:pic>
        <p:nvPicPr>
          <p:cNvPr id="5" name="Image 4"/>
          <p:cNvPicPr>
            <a:picLocks noChangeAspect="1"/>
          </p:cNvPicPr>
          <p:nvPr/>
        </p:nvPicPr>
        <p:blipFill>
          <a:blip r:embed="rId4"/>
          <a:stretch>
            <a:fillRect/>
          </a:stretch>
        </p:blipFill>
        <p:spPr>
          <a:xfrm>
            <a:off x="8487307" y="3263107"/>
            <a:ext cx="571500" cy="600075"/>
          </a:xfrm>
          <a:prstGeom prst="rect">
            <a:avLst/>
          </a:prstGeom>
        </p:spPr>
      </p:pic>
      <p:pic>
        <p:nvPicPr>
          <p:cNvPr id="6" name="Image 5"/>
          <p:cNvPicPr>
            <a:picLocks noChangeAspect="1"/>
          </p:cNvPicPr>
          <p:nvPr/>
        </p:nvPicPr>
        <p:blipFill>
          <a:blip r:embed="rId5"/>
          <a:stretch>
            <a:fillRect/>
          </a:stretch>
        </p:blipFill>
        <p:spPr>
          <a:xfrm>
            <a:off x="8427419" y="55288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Exporter tous les vecteurs </a:t>
            </a:r>
            <a:r>
              <a:rPr lang="fr-FR" dirty="0" smtClean="0"/>
              <a:t>créés </a:t>
            </a:r>
            <a:r>
              <a:rPr lang="fr-FR" dirty="0"/>
              <a:t>dans un </a:t>
            </a:r>
            <a:r>
              <a:rPr lang="fr-FR" dirty="0" err="1"/>
              <a:t>GlobalMapper</a:t>
            </a:r>
            <a:r>
              <a:rPr lang="fr-FR" dirty="0"/>
              <a:t> </a:t>
            </a:r>
            <a:r>
              <a:rPr lang="fr-FR" dirty="0" smtClean="0"/>
              <a:t>Package</a:t>
            </a:r>
            <a:endParaRPr lang="fr-FR" dirty="0"/>
          </a:p>
          <a:p>
            <a:pPr hangingPunct="0">
              <a:spcBef>
                <a:spcPts val="0"/>
              </a:spcBef>
            </a:pPr>
            <a:endParaRPr lang="fr-FR" smtClean="0"/>
          </a:p>
          <a:p>
            <a:pPr hangingPunct="0">
              <a:spcBef>
                <a:spcPts val="0"/>
              </a:spcBef>
            </a:pPr>
            <a:endParaRPr lang="fr-FR" dirty="0" smtClean="0"/>
          </a:p>
          <a:p>
            <a:pPr hangingPunct="0">
              <a:spcBef>
                <a:spcPts val="0"/>
              </a:spcBef>
            </a:pPr>
            <a:r>
              <a:rPr lang="fr-FR" dirty="0" smtClean="0"/>
              <a:t>Afficher les vecteurs supprimés</a:t>
            </a:r>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spTree>
    <p:extLst>
      <p:ext uri="{BB962C8B-B14F-4D97-AF65-F5344CB8AC3E}">
        <p14:creationId xmlns:p14="http://schemas.microsoft.com/office/powerpoint/2010/main" val="1878079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2589061" y="4458207"/>
            <a:ext cx="1014104" cy="400110"/>
          </a:xfrm>
          <a:prstGeom prst="rect">
            <a:avLst/>
          </a:prstGeom>
          <a:noFill/>
        </p:spPr>
        <p:txBody>
          <a:bodyPr wrap="square" rtlCol="0">
            <a:spAutoFit/>
          </a:bodyPr>
          <a:lstStyle/>
          <a:p>
            <a:pPr algn="ctr"/>
            <a:r>
              <a:rPr lang="fr-FR" sz="2000" b="1" u="sng" dirty="0"/>
              <a:t>SAER</a:t>
            </a:r>
          </a:p>
        </p:txBody>
      </p:sp>
      <p:sp>
        <p:nvSpPr>
          <p:cNvPr id="5" name="ZoneTexte 4"/>
          <p:cNvSpPr txBox="1"/>
          <p:nvPr/>
        </p:nvSpPr>
        <p:spPr>
          <a:xfrm>
            <a:off x="5591944" y="4210217"/>
            <a:ext cx="648072" cy="400110"/>
          </a:xfrm>
          <a:prstGeom prst="rect">
            <a:avLst/>
          </a:prstGeom>
          <a:noFill/>
        </p:spPr>
        <p:txBody>
          <a:bodyPr wrap="square" rtlCol="0">
            <a:spAutoFit/>
          </a:bodyPr>
          <a:lstStyle/>
          <a:p>
            <a:pPr algn="ctr"/>
            <a:r>
              <a:rPr lang="fr-FR" sz="2000" b="1" u="sng" dirty="0"/>
              <a:t>SIR</a:t>
            </a:r>
          </a:p>
        </p:txBody>
      </p:sp>
      <p:sp>
        <p:nvSpPr>
          <p:cNvPr id="6" name="ZoneTexte 5"/>
          <p:cNvSpPr txBox="1"/>
          <p:nvPr/>
        </p:nvSpPr>
        <p:spPr>
          <a:xfrm>
            <a:off x="8616280" y="4214480"/>
            <a:ext cx="779596" cy="400110"/>
          </a:xfrm>
          <a:prstGeom prst="rect">
            <a:avLst/>
          </a:prstGeom>
          <a:noFill/>
        </p:spPr>
        <p:txBody>
          <a:bodyPr wrap="square" rtlCol="0">
            <a:spAutoFit/>
          </a:bodyPr>
          <a:lstStyle/>
          <a:p>
            <a:pPr algn="ctr"/>
            <a:r>
              <a:rPr lang="fr-FR" sz="2000" b="1" u="sng" dirty="0"/>
              <a:t>SICF</a:t>
            </a:r>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17884" y="4797153"/>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01485" y="4616564"/>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84843" y="5088917"/>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sz="2800" dirty="0"/>
          </a:p>
          <a:p>
            <a:pPr hangingPunct="0"/>
            <a:r>
              <a:rPr lang="fr-FR" sz="2800" dirty="0" smtClean="0"/>
              <a:t>Calculer l’</a:t>
            </a:r>
            <a:r>
              <a:rPr lang="fr-FR" sz="2800" dirty="0" err="1" smtClean="0"/>
              <a:t>intervisibilité</a:t>
            </a:r>
            <a:r>
              <a:rPr lang="fr-FR" sz="2800" dirty="0" smtClean="0"/>
              <a:t> (3km de rayon) depuis le point </a:t>
            </a:r>
          </a:p>
          <a:p>
            <a:pPr lvl="1" hangingPunct="0"/>
            <a:r>
              <a:rPr lang="pl-PL" sz="2400" dirty="0" smtClean="0"/>
              <a:t>32 </a:t>
            </a:r>
            <a:r>
              <a:rPr lang="pl-PL" sz="2400" dirty="0"/>
              <a:t>U LV 92797 18766</a:t>
            </a:r>
            <a:endParaRPr lang="fr-FR" sz="2400"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9085014" y="2714975"/>
            <a:ext cx="648072" cy="704426"/>
          </a:xfrm>
          <a:prstGeom prst="rect">
            <a:avLst/>
          </a:prstGeom>
        </p:spPr>
      </p:pic>
      <p:pic>
        <p:nvPicPr>
          <p:cNvPr id="5" name="Image 4"/>
          <p:cNvPicPr>
            <a:picLocks noChangeAspect="1"/>
          </p:cNvPicPr>
          <p:nvPr/>
        </p:nvPicPr>
        <p:blipFill>
          <a:blip r:embed="rId4"/>
          <a:stretch>
            <a:fillRect/>
          </a:stretch>
        </p:blipFill>
        <p:spPr>
          <a:xfrm>
            <a:off x="10561712" y="4221088"/>
            <a:ext cx="792088" cy="792088"/>
          </a:xfrm>
          <a:prstGeom prst="rect">
            <a:avLst/>
          </a:prstGeom>
        </p:spPr>
      </p:pic>
      <p:pic>
        <p:nvPicPr>
          <p:cNvPr id="6" name="Image 5"/>
          <p:cNvPicPr>
            <a:picLocks noChangeAspect="1"/>
          </p:cNvPicPr>
          <p:nvPr/>
        </p:nvPicPr>
        <p:blipFill>
          <a:blip r:embed="rId5"/>
          <a:stretch>
            <a:fillRect/>
          </a:stretch>
        </p:blipFill>
        <p:spPr>
          <a:xfrm>
            <a:off x="10429032" y="1698292"/>
            <a:ext cx="790947" cy="6854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Métadonnées : informations diverses rattachées à une entité</a:t>
            </a:r>
            <a:endParaRPr lang="fr-FR" dirty="0"/>
          </a:p>
          <a:p>
            <a:pPr hangingPunct="0"/>
            <a:endParaRPr lang="fr-FR" dirty="0"/>
          </a:p>
          <a:p>
            <a:pPr hangingPunct="0"/>
            <a:r>
              <a:rPr lang="fr-FR" dirty="0" smtClean="0"/>
              <a:t>Types </a:t>
            </a:r>
            <a:r>
              <a:rPr lang="fr-FR" dirty="0"/>
              <a:t>et styles personnalisés</a:t>
            </a:r>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sp>
        <p:nvSpPr>
          <p:cNvPr id="4" name="Espace réservé du contenu 3"/>
          <p:cNvSpPr>
            <a:spLocks noGrp="1"/>
          </p:cNvSpPr>
          <p:nvPr>
            <p:ph idx="1"/>
          </p:nvPr>
        </p:nvSpPr>
        <p:spPr/>
        <p:txBody>
          <a:bodyPr/>
          <a:lstStyle/>
          <a:p>
            <a:endParaRPr lang="fr-F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5646"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85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2372436" y="1651210"/>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605567" y="2924945"/>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960284" y="3849306"/>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216188" y="5192395"/>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055966" y="1323435"/>
            <a:ext cx="288498"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12" name="ZoneTexte 11"/>
          <p:cNvSpPr txBox="1"/>
          <p:nvPr/>
        </p:nvSpPr>
        <p:spPr>
          <a:xfrm>
            <a:off x="2373984" y="2420888"/>
            <a:ext cx="288498"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13" name="ZoneTexte 12"/>
          <p:cNvSpPr txBox="1"/>
          <p:nvPr/>
        </p:nvSpPr>
        <p:spPr>
          <a:xfrm>
            <a:off x="4079310" y="3767944"/>
            <a:ext cx="288498" cy="369332"/>
          </a:xfrm>
          <a:prstGeom prst="rect">
            <a:avLst/>
          </a:prstGeom>
          <a:solidFill>
            <a:schemeClr val="bg1"/>
          </a:solidFill>
        </p:spPr>
        <p:txBody>
          <a:bodyPr wrap="square" rtlCol="0">
            <a:spAutoFit/>
          </a:bodyPr>
          <a:lstStyle/>
          <a:p>
            <a:r>
              <a:rPr lang="fr-FR" b="1" dirty="0">
                <a:solidFill>
                  <a:srgbClr val="FF0000"/>
                </a:solidFill>
              </a:rPr>
              <a:t>3</a:t>
            </a:r>
          </a:p>
        </p:txBody>
      </p:sp>
      <p:sp>
        <p:nvSpPr>
          <p:cNvPr id="14" name="ZoneTexte 13"/>
          <p:cNvSpPr txBox="1"/>
          <p:nvPr/>
        </p:nvSpPr>
        <p:spPr>
          <a:xfrm>
            <a:off x="2795687" y="5157192"/>
            <a:ext cx="288498" cy="369332"/>
          </a:xfrm>
          <a:prstGeom prst="rect">
            <a:avLst/>
          </a:prstGeom>
          <a:noFill/>
        </p:spPr>
        <p:txBody>
          <a:bodyPr wrap="square" rtlCol="0">
            <a:spAutoFit/>
          </a:bodyPr>
          <a:lstStyle/>
          <a:p>
            <a:r>
              <a:rPr lang="fr-FR" b="1" dirty="0">
                <a:solidFill>
                  <a:srgbClr val="FF0000"/>
                </a:solidFill>
              </a:rPr>
              <a:t>4</a:t>
            </a:r>
          </a:p>
        </p:txBody>
      </p:sp>
      <p:sp>
        <p:nvSpPr>
          <p:cNvPr id="15" name="Ellipse 14"/>
          <p:cNvSpPr/>
          <p:nvPr/>
        </p:nvSpPr>
        <p:spPr>
          <a:xfrm>
            <a:off x="6816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860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7534239" y="6333079"/>
            <a:ext cx="266444" cy="369332"/>
          </a:xfrm>
          <a:prstGeom prst="rect">
            <a:avLst/>
          </a:prstGeom>
          <a:noFill/>
        </p:spPr>
        <p:txBody>
          <a:bodyPr wrap="square" rtlCol="0">
            <a:spAutoFit/>
          </a:bodyPr>
          <a:lstStyle/>
          <a:p>
            <a:r>
              <a:rPr lang="fr-FR" b="1" dirty="0">
                <a:solidFill>
                  <a:srgbClr val="FF0000"/>
                </a:solidFill>
              </a:rPr>
              <a:t>7</a:t>
            </a:r>
          </a:p>
        </p:txBody>
      </p:sp>
      <p:sp>
        <p:nvSpPr>
          <p:cNvPr id="18" name="ZoneTexte 17"/>
          <p:cNvSpPr txBox="1"/>
          <p:nvPr/>
        </p:nvSpPr>
        <p:spPr>
          <a:xfrm>
            <a:off x="7199269" y="5517232"/>
            <a:ext cx="312906" cy="369332"/>
          </a:xfrm>
          <a:prstGeom prst="rect">
            <a:avLst/>
          </a:prstGeom>
          <a:solidFill>
            <a:schemeClr val="bg1"/>
          </a:solidFill>
        </p:spPr>
        <p:txBody>
          <a:bodyPr wrap="none" rtlCol="0">
            <a:spAutoFit/>
          </a:bodyPr>
          <a:lstStyle/>
          <a:p>
            <a:r>
              <a:rPr lang="fr-FR" b="1" dirty="0">
                <a:solidFill>
                  <a:srgbClr val="FF0000"/>
                </a:solidFill>
              </a:rPr>
              <a:t>6</a:t>
            </a:r>
          </a:p>
        </p:txBody>
      </p:sp>
      <p:sp>
        <p:nvSpPr>
          <p:cNvPr id="19" name="Ellipse 18"/>
          <p:cNvSpPr/>
          <p:nvPr/>
        </p:nvSpPr>
        <p:spPr>
          <a:xfrm>
            <a:off x="4583656" y="6493423"/>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4158734" y="6456178"/>
            <a:ext cx="264402" cy="369332"/>
          </a:xfrm>
          <a:prstGeom prst="rect">
            <a:avLst/>
          </a:prstGeom>
          <a:noFill/>
        </p:spPr>
        <p:txBody>
          <a:bodyPr wrap="square" rtlCol="0">
            <a:spAutoFit/>
          </a:bodyPr>
          <a:lstStyle/>
          <a:p>
            <a:r>
              <a:rPr lang="fr-FR" b="1" dirty="0">
                <a:solidFill>
                  <a:srgbClr val="FF0000"/>
                </a:solidFill>
              </a:rPr>
              <a:t>5</a:t>
            </a:r>
          </a:p>
        </p:txBody>
      </p:sp>
      <p:sp>
        <p:nvSpPr>
          <p:cNvPr id="21" name="Rectangle 20"/>
          <p:cNvSpPr/>
          <p:nvPr/>
        </p:nvSpPr>
        <p:spPr>
          <a:xfrm>
            <a:off x="6564560" y="1556792"/>
            <a:ext cx="4499992" cy="523220"/>
          </a:xfrm>
          <a:prstGeom prst="rect">
            <a:avLst/>
          </a:prstGeom>
        </p:spPr>
        <p:txBody>
          <a:bodyPr wrap="square">
            <a:spAutoFit/>
          </a:bodyPr>
          <a:lstStyle/>
          <a:p>
            <a:pPr hangingPunct="0"/>
            <a:r>
              <a:rPr lang="fr-FR" sz="2800" dirty="0"/>
              <a:t>Importer l’image </a:t>
            </a:r>
            <a:r>
              <a:rPr lang="fr-FR" sz="2800" b="1" dirty="0"/>
              <a:t>relais.jpg</a:t>
            </a:r>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2328805"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991544" y="1207502"/>
            <a:ext cx="229410"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5" name="Ellipse 4"/>
          <p:cNvSpPr/>
          <p:nvPr/>
        </p:nvSpPr>
        <p:spPr>
          <a:xfrm>
            <a:off x="1799790" y="2587250"/>
            <a:ext cx="847188" cy="21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2946267" y="2488383"/>
            <a:ext cx="247812"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7" name="Ellipse 6"/>
          <p:cNvSpPr/>
          <p:nvPr/>
        </p:nvSpPr>
        <p:spPr>
          <a:xfrm>
            <a:off x="3187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855640" y="4931876"/>
            <a:ext cx="495624" cy="369332"/>
          </a:xfrm>
          <a:prstGeom prst="rect">
            <a:avLst/>
          </a:prstGeom>
          <a:noFill/>
        </p:spPr>
        <p:txBody>
          <a:bodyPr wrap="square" rtlCol="0">
            <a:spAutoFit/>
          </a:bodyPr>
          <a:lstStyle/>
          <a:p>
            <a:r>
              <a:rPr lang="fr-FR" b="1" dirty="0">
                <a:solidFill>
                  <a:srgbClr val="FF0000"/>
                </a:solidFill>
              </a:rPr>
              <a:t>3</a:t>
            </a:r>
          </a:p>
        </p:txBody>
      </p:sp>
      <p:sp>
        <p:nvSpPr>
          <p:cNvPr id="9" name="Ellipse 8"/>
          <p:cNvSpPr/>
          <p:nvPr/>
        </p:nvSpPr>
        <p:spPr>
          <a:xfrm>
            <a:off x="5324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09041" y="2936618"/>
            <a:ext cx="495624" cy="369332"/>
          </a:xfrm>
          <a:prstGeom prst="rect">
            <a:avLst/>
          </a:prstGeom>
          <a:noFill/>
        </p:spPr>
        <p:txBody>
          <a:bodyPr wrap="square" rtlCol="0">
            <a:spAutoFit/>
          </a:bodyPr>
          <a:lstStyle/>
          <a:p>
            <a:r>
              <a:rPr lang="fr-FR" b="1" dirty="0">
                <a:solidFill>
                  <a:srgbClr val="FF0000"/>
                </a:solidFill>
              </a:rPr>
              <a:t>4</a:t>
            </a:r>
          </a:p>
        </p:txBody>
      </p:sp>
      <p:sp>
        <p:nvSpPr>
          <p:cNvPr id="14" name="Ellipse 13"/>
          <p:cNvSpPr/>
          <p:nvPr/>
        </p:nvSpPr>
        <p:spPr>
          <a:xfrm>
            <a:off x="4236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079776" y="5949280"/>
            <a:ext cx="495624" cy="369332"/>
          </a:xfrm>
          <a:prstGeom prst="rect">
            <a:avLst/>
          </a:prstGeom>
          <a:noFill/>
        </p:spPr>
        <p:txBody>
          <a:bodyPr wrap="square" rtlCol="0">
            <a:spAutoFit/>
          </a:bodyPr>
          <a:lstStyle/>
          <a:p>
            <a:r>
              <a:rPr lang="fr-FR" b="1" dirty="0">
                <a:solidFill>
                  <a:srgbClr val="FF0000"/>
                </a:solidFill>
              </a:rPr>
              <a:t>7</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9313" y="4360643"/>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5625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6916893" y="3328063"/>
            <a:ext cx="495624" cy="369332"/>
          </a:xfrm>
          <a:prstGeom prst="rect">
            <a:avLst/>
          </a:prstGeom>
          <a:noFill/>
        </p:spPr>
        <p:txBody>
          <a:bodyPr wrap="square" rtlCol="0">
            <a:spAutoFit/>
          </a:bodyPr>
          <a:lstStyle/>
          <a:p>
            <a:r>
              <a:rPr lang="fr-FR" b="1" dirty="0">
                <a:solidFill>
                  <a:srgbClr val="FF0000"/>
                </a:solidFill>
              </a:rPr>
              <a:t>5</a:t>
            </a:r>
          </a:p>
        </p:txBody>
      </p:sp>
      <p:sp>
        <p:nvSpPr>
          <p:cNvPr id="22" name="Ellipse 21"/>
          <p:cNvSpPr/>
          <p:nvPr/>
        </p:nvSpPr>
        <p:spPr>
          <a:xfrm>
            <a:off x="5359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5322530" y="3866011"/>
            <a:ext cx="247812" cy="369332"/>
          </a:xfrm>
          <a:prstGeom prst="rect">
            <a:avLst/>
          </a:prstGeom>
          <a:noFill/>
        </p:spPr>
        <p:txBody>
          <a:bodyPr wrap="square" rtlCol="0">
            <a:spAutoFit/>
          </a:bodyPr>
          <a:lstStyle/>
          <a:p>
            <a:r>
              <a:rPr lang="fr-FR" b="1" dirty="0">
                <a:solidFill>
                  <a:srgbClr val="FF0000"/>
                </a:solidFill>
              </a:rPr>
              <a:t>6</a:t>
            </a: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3" name="Espace réservé du contenu 12"/>
          <p:cNvSpPr>
            <a:spLocks noGrp="1"/>
          </p:cNvSpPr>
          <p:nvPr>
            <p:ph idx="1"/>
          </p:nvPr>
        </p:nvSpPr>
        <p:spPr/>
        <p:txBody>
          <a:bodyPr/>
          <a:lstStyle/>
          <a:p>
            <a:endParaRPr lang="fr-FR"/>
          </a:p>
        </p:txBody>
      </p:sp>
      <p:sp>
        <p:nvSpPr>
          <p:cNvPr id="11" name="Rectangle 10"/>
          <p:cNvSpPr/>
          <p:nvPr/>
        </p:nvSpPr>
        <p:spPr>
          <a:xfrm>
            <a:off x="8518271" y="1328491"/>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dirty="0" smtClean="0"/>
              <a:t>Guide « obtenir des cartes »</a:t>
            </a:r>
          </a:p>
          <a:p>
            <a:r>
              <a:rPr lang="fr-FR" dirty="0" smtClean="0"/>
              <a:t>Travaux pratiques</a:t>
            </a:r>
          </a:p>
          <a:p>
            <a:r>
              <a:rPr lang="fr-FR" dirty="0" smtClean="0"/>
              <a:t>Cours de perfectionnement </a:t>
            </a:r>
            <a:r>
              <a:rPr lang="fr-FR" dirty="0" err="1" smtClean="0"/>
              <a:t>GlobalMapper</a:t>
            </a:r>
            <a:endParaRPr lang="fr-FR" dirty="0" smtClean="0"/>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9105186" y="1399491"/>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097539" y="2074808"/>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sz="4000" dirty="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245" y="2153310"/>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p:txBody>
          <a:bodyPr>
            <a:normAutofit/>
          </a:bodyPr>
          <a:lstStyle/>
          <a:p>
            <a:pPr marL="0" indent="0" hangingPunct="0">
              <a:buNone/>
            </a:pPr>
            <a:r>
              <a:rPr lang="fr-FR" u="sng" dirty="0"/>
              <a:t>http://</a:t>
            </a:r>
            <a:r>
              <a:rPr lang="fr-FR" u="sng" dirty="0" smtClean="0"/>
              <a:t>geosid3.intradef.gouv.fr/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3"/>
          <a:srcRect/>
          <a:stretch>
            <a:fillRect/>
          </a:stretch>
        </p:blipFill>
        <p:spPr bwMode="auto">
          <a:xfrm>
            <a:off x="1919536" y="2433294"/>
            <a:ext cx="8676456" cy="4415469"/>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Ressources</a:t>
            </a:r>
            <a:endParaRPr lang="fr-FR" dirty="0"/>
          </a:p>
        </p:txBody>
      </p:sp>
      <p:sp>
        <p:nvSpPr>
          <p:cNvPr id="4" name="Espace réservé du contenu 3"/>
          <p:cNvSpPr>
            <a:spLocks noGrp="1"/>
          </p:cNvSpPr>
          <p:nvPr>
            <p:ph idx="1"/>
          </p:nvPr>
        </p:nvSpPr>
        <p:spPr/>
        <p:txBody>
          <a:bodyPr/>
          <a:lstStyle/>
          <a:p>
            <a:endParaRPr lang="fr-FR"/>
          </a:p>
        </p:txBody>
      </p:sp>
      <p:sp>
        <p:nvSpPr>
          <p:cNvPr id="6" name="Rectangle 5"/>
          <p:cNvSpPr/>
          <p:nvPr/>
        </p:nvSpPr>
        <p:spPr>
          <a:xfrm>
            <a:off x="1578363" y="6138156"/>
            <a:ext cx="9061648" cy="707886"/>
          </a:xfrm>
          <a:prstGeom prst="rect">
            <a:avLst/>
          </a:prstGeom>
        </p:spPr>
        <p:txBody>
          <a:bodyPr wrap="square">
            <a:spAutoFit/>
          </a:bodyPr>
          <a:lstStyle/>
          <a:p>
            <a:pPr hangingPunct="0"/>
            <a:r>
              <a:rPr lang="en-US" sz="2000" u="sng" dirty="0">
                <a:hlinkClick r:id="rId3"/>
              </a:rPr>
              <a:t>https://liveuamap.com/</a:t>
            </a:r>
            <a:r>
              <a:rPr lang="en-US" sz="2000" dirty="0"/>
              <a:t> </a:t>
            </a:r>
            <a:r>
              <a:rPr lang="fr-FR" sz="2000" dirty="0"/>
              <a:t> : Carte interactive montrant les actualités sur les théâtres.</a:t>
            </a:r>
          </a:p>
          <a:p>
            <a:pPr hangingPunct="0"/>
            <a:r>
              <a:rPr lang="fr-FR" sz="2000" u="sng" dirty="0">
                <a:hlinkClick r:id="rId4"/>
              </a:rPr>
              <a:t>https://opencellid.org</a:t>
            </a:r>
            <a:r>
              <a:rPr lang="fr-FR" sz="2000" dirty="0"/>
              <a:t> : Cherche et affiche les BTS</a:t>
            </a:r>
          </a:p>
        </p:txBody>
      </p:sp>
      <p:pic>
        <p:nvPicPr>
          <p:cNvPr id="16386" name="Picture 2"/>
          <p:cNvPicPr>
            <a:picLocks noChangeAspect="1" noChangeArrowheads="1"/>
          </p:cNvPicPr>
          <p:nvPr/>
        </p:nvPicPr>
        <p:blipFill>
          <a:blip r:embed="rId5"/>
          <a:srcRect/>
          <a:stretch>
            <a:fillRect/>
          </a:stretch>
        </p:blipFill>
        <p:spPr bwMode="auto">
          <a:xfrm>
            <a:off x="1524001" y="1285860"/>
            <a:ext cx="6642719" cy="3439284"/>
          </a:xfrm>
          <a:prstGeom prst="rect">
            <a:avLst/>
          </a:prstGeom>
          <a:noFill/>
          <a:ln w="9525">
            <a:noFill/>
            <a:miter lim="800000"/>
            <a:headEnd/>
            <a:tailEnd/>
          </a:ln>
          <a:effectLst/>
        </p:spPr>
      </p:pic>
      <p:pic>
        <p:nvPicPr>
          <p:cNvPr id="5" name="Picture 2"/>
          <p:cNvPicPr>
            <a:picLocks noChangeAspect="1" noChangeArrowheads="1"/>
          </p:cNvPicPr>
          <p:nvPr/>
        </p:nvPicPr>
        <p:blipFill>
          <a:blip r:embed="rId6"/>
          <a:srcRect/>
          <a:stretch>
            <a:fillRect/>
          </a:stretch>
        </p:blipFill>
        <p:spPr bwMode="auto">
          <a:xfrm>
            <a:off x="4873654" y="3538536"/>
            <a:ext cx="5794346" cy="2373216"/>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1524000" y="2387270"/>
            <a:ext cx="9144000" cy="4470731"/>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normAutofit/>
          </a:bodyPr>
          <a:lstStyle/>
          <a:p>
            <a:r>
              <a:rPr lang="fr-FR" dirty="0" smtClean="0"/>
              <a:t>Outil polyvalent et fiable</a:t>
            </a:r>
          </a:p>
          <a:p>
            <a:r>
              <a:rPr lang="fr-FR" dirty="0" smtClean="0"/>
              <a:t>Usage basique facile à appréhender</a:t>
            </a:r>
          </a:p>
          <a:p>
            <a:r>
              <a:rPr lang="fr-FR" dirty="0" smtClean="0"/>
              <a:t>Explorer l’outil pour se simplifier la tâche</a:t>
            </a:r>
            <a:endParaRPr lang="fr-FR" dirty="0"/>
          </a:p>
          <a:p>
            <a:endParaRPr lang="fr-FR" dirty="0" smtClean="0"/>
          </a:p>
          <a:p>
            <a:endParaRPr lang="fr-FR" dirty="0"/>
          </a:p>
          <a:p>
            <a:pPr marL="0" indent="0" algn="ctr">
              <a:buNone/>
            </a:pPr>
            <a:r>
              <a:rPr lang="fr-FR" sz="4000" dirty="0"/>
              <a:t>Questions ?</a:t>
            </a:r>
          </a:p>
        </p:txBody>
      </p:sp>
    </p:spTree>
    <p:extLst>
      <p:ext uri="{BB962C8B-B14F-4D97-AF65-F5344CB8AC3E}">
        <p14:creationId xmlns:p14="http://schemas.microsoft.com/office/powerpoint/2010/main" val="1350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5524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7320136" y="4675924"/>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733271"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5" name="Image 4"/>
          <p:cNvPicPr>
            <a:picLocks noChangeAspect="1"/>
          </p:cNvPicPr>
          <p:nvPr/>
        </p:nvPicPr>
        <p:blipFill rotWithShape="1">
          <a:blip r:embed="rId3"/>
          <a:srcRect l="21945" t="12941" b="3530"/>
          <a:stretch/>
        </p:blipFill>
        <p:spPr>
          <a:xfrm>
            <a:off x="1524000" y="2405752"/>
            <a:ext cx="9144000" cy="4455494"/>
          </a:xfrm>
          <a:prstGeom prst="rect">
            <a:avLst/>
          </a:prstGeom>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RASTER</a:t>
            </a:r>
          </a:p>
          <a:p>
            <a:pPr marL="457200" indent="-457200">
              <a:buFontTx/>
              <a:buChar char="-"/>
            </a:pPr>
            <a:r>
              <a:rPr lang="fr-FR" dirty="0"/>
              <a:t>ORTHO (photos)</a:t>
            </a:r>
          </a:p>
          <a:p>
            <a:pPr marL="457200" indent="-457200">
              <a:buFontTx/>
              <a:buChar char="-"/>
            </a:pPr>
            <a:r>
              <a:rPr lang="fr-FR" dirty="0"/>
              <a:t>SCAN (cartes)</a:t>
            </a:r>
          </a:p>
          <a:p>
            <a:endParaRPr lang="fr-FR" dirty="0"/>
          </a:p>
        </p:txBody>
      </p:sp>
      <p:pic>
        <p:nvPicPr>
          <p:cNvPr id="5123" name="Picture 3"/>
          <p:cNvPicPr>
            <a:picLocks noChangeAspect="1" noChangeArrowheads="1"/>
          </p:cNvPicPr>
          <p:nvPr/>
        </p:nvPicPr>
        <p:blipFill>
          <a:blip r:embed="rId3"/>
          <a:srcRect/>
          <a:stretch>
            <a:fillRect/>
          </a:stretch>
        </p:blipFill>
        <p:spPr bwMode="auto">
          <a:xfrm>
            <a:off x="4952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6348394" y="1571613"/>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Vecteurs</a:t>
            </a:r>
          </a:p>
          <a:p>
            <a:pPr marL="457200" indent="-457200">
              <a:buFontTx/>
              <a:buChar char="-"/>
            </a:pPr>
            <a:r>
              <a:rPr lang="fr-FR" dirty="0"/>
              <a:t>Points</a:t>
            </a:r>
          </a:p>
          <a:p>
            <a:pPr marL="457200" indent="-457200">
              <a:buFontTx/>
              <a:buChar char="-"/>
            </a:pPr>
            <a:r>
              <a:rPr lang="fr-FR" dirty="0"/>
              <a:t>Lignes</a:t>
            </a:r>
          </a:p>
          <a:p>
            <a:pPr marL="457200" indent="-457200">
              <a:buFontTx/>
              <a:buChar char="-"/>
            </a:pPr>
            <a:r>
              <a:rPr lang="fr-FR" dirty="0"/>
              <a:t>Surfaces</a:t>
            </a:r>
          </a:p>
        </p:txBody>
      </p:sp>
      <p:pic>
        <p:nvPicPr>
          <p:cNvPr id="6146" name="Picture 2"/>
          <p:cNvPicPr>
            <a:picLocks noChangeAspect="1" noChangeArrowheads="1"/>
          </p:cNvPicPr>
          <p:nvPr/>
        </p:nvPicPr>
        <p:blipFill>
          <a:blip r:embed="rId3"/>
          <a:srcRect/>
          <a:stretch>
            <a:fillRect/>
          </a:stretch>
        </p:blipFill>
        <p:spPr bwMode="auto">
          <a:xfrm>
            <a:off x="4452927"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Relief</a:t>
            </a:r>
          </a:p>
          <a:p>
            <a:pPr marL="457200" indent="-457200">
              <a:buFontTx/>
              <a:buChar char="-"/>
            </a:pPr>
            <a:r>
              <a:rPr lang="fr-FR" dirty="0"/>
              <a:t>Modèle Numérique Terrain (DTED)</a:t>
            </a:r>
          </a:p>
          <a:p>
            <a:pPr marL="457200" indent="-457200">
              <a:buFontTx/>
              <a:buChar char="-"/>
            </a:pPr>
            <a:r>
              <a:rPr lang="fr-FR" dirty="0"/>
              <a:t>Modèle Numérique Altitude</a:t>
            </a:r>
          </a:p>
        </p:txBody>
      </p:sp>
      <p:pic>
        <p:nvPicPr>
          <p:cNvPr id="7170" name="Picture 2"/>
          <p:cNvPicPr>
            <a:picLocks noChangeAspect="1" noChangeArrowheads="1"/>
          </p:cNvPicPr>
          <p:nvPr/>
        </p:nvPicPr>
        <p:blipFill>
          <a:blip r:embed="rId3"/>
          <a:srcRect/>
          <a:stretch>
            <a:fillRect/>
          </a:stretch>
        </p:blipFill>
        <p:spPr bwMode="auto">
          <a:xfrm>
            <a:off x="6888088" y="2570801"/>
            <a:ext cx="5050904" cy="3810527"/>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30847</TotalTime>
  <Words>2001</Words>
  <Application>Microsoft Office PowerPoint</Application>
  <PresentationFormat>Grand écran</PresentationFormat>
  <Paragraphs>494</Paragraphs>
  <Slides>40</Slides>
  <Notes>39</Notes>
  <HiddenSlides>0</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40</vt:i4>
      </vt:variant>
    </vt:vector>
  </HeadingPairs>
  <TitlesOfParts>
    <vt:vector size="45" baseType="lpstr">
      <vt:lpstr>Arial</vt:lpstr>
      <vt:lpstr>Calibri</vt:lpstr>
      <vt:lpstr>Calibri Light</vt:lpstr>
      <vt:lpstr>1_Thème Office</vt:lpstr>
      <vt:lpstr>2_Thème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Les coordonnées</vt:lpstr>
      <vt:lpstr>Interface</vt:lpstr>
      <vt:lpstr>Configuration</vt:lpstr>
      <vt:lpstr>Exercices pratiques</vt:lpstr>
      <vt:lpstr>Importer</vt:lpstr>
      <vt:lpstr>Importer</vt:lpstr>
      <vt:lpstr>Importer</vt:lpstr>
      <vt:lpstr>Importer</vt:lpstr>
      <vt:lpstr>Importer</vt:lpstr>
      <vt:lpstr>Exporter</vt:lpstr>
      <vt:lpstr>Importer</vt:lpstr>
      <vt:lpstr>Espace de travail</vt:lpstr>
      <vt:lpstr>Vecteurs</vt:lpstr>
      <vt:lpstr>Création de vecteur</vt:lpstr>
      <vt:lpstr>Vecteurs</vt:lpstr>
      <vt:lpstr>Vecteurs</vt:lpstr>
      <vt:lpstr>Vecteurs</vt:lpstr>
      <vt:lpstr>Vecteurs</vt:lpstr>
      <vt:lpstr>Travail avec le relief</vt:lpstr>
      <vt:lpstr>Travail avec le relief</vt:lpstr>
      <vt:lpstr>Enrichissement des vecteurs</vt:lpstr>
      <vt:lpstr>Importer un symbole</vt:lpstr>
      <vt:lpstr>Créer un style de point</vt:lpstr>
      <vt:lpstr>Trace GPS</vt:lpstr>
      <vt:lpstr>Ressources</vt:lpstr>
      <vt:lpstr>Ressources</vt:lpstr>
      <vt:lpstr>GeoSID</vt:lpstr>
      <vt:lpstr>Ressources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854</cp:revision>
  <dcterms:created xsi:type="dcterms:W3CDTF">2020-01-14T07:46:33Z</dcterms:created>
  <dcterms:modified xsi:type="dcterms:W3CDTF">2022-10-07T12:24:29Z</dcterms:modified>
</cp:coreProperties>
</file>